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drawings/drawing8.xml" ContentType="application/vnd.openxmlformats-officedocument.drawingml.chartshapes+xml"/>
  <Override PartName="/ppt/charts/chart12.xml" ContentType="application/vnd.openxmlformats-officedocument.drawingml.chart+xml"/>
  <Override PartName="/ppt/drawings/drawing9.xml" ContentType="application/vnd.openxmlformats-officedocument.drawingml.chartshapes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709" r:id="rId2"/>
    <p:sldId id="707" r:id="rId3"/>
    <p:sldId id="947" r:id="rId4"/>
    <p:sldId id="948" r:id="rId5"/>
    <p:sldId id="949" r:id="rId6"/>
    <p:sldId id="950" r:id="rId7"/>
    <p:sldId id="951" r:id="rId8"/>
    <p:sldId id="952" r:id="rId9"/>
    <p:sldId id="953" r:id="rId10"/>
    <p:sldId id="954" r:id="rId11"/>
    <p:sldId id="955" r:id="rId12"/>
    <p:sldId id="956" r:id="rId13"/>
    <p:sldId id="1012" r:id="rId14"/>
    <p:sldId id="1013" r:id="rId15"/>
    <p:sldId id="1014" r:id="rId16"/>
    <p:sldId id="1015" r:id="rId17"/>
    <p:sldId id="1016" r:id="rId18"/>
    <p:sldId id="1017" r:id="rId19"/>
    <p:sldId id="1018" r:id="rId20"/>
    <p:sldId id="1019" r:id="rId21"/>
    <p:sldId id="1020" r:id="rId22"/>
    <p:sldId id="1021" r:id="rId23"/>
    <p:sldId id="957" r:id="rId24"/>
    <p:sldId id="1022" r:id="rId25"/>
    <p:sldId id="958" r:id="rId26"/>
    <p:sldId id="1023" r:id="rId27"/>
    <p:sldId id="1024" r:id="rId28"/>
    <p:sldId id="976" r:id="rId29"/>
    <p:sldId id="977" r:id="rId30"/>
    <p:sldId id="978" r:id="rId31"/>
    <p:sldId id="979" r:id="rId32"/>
    <p:sldId id="980" r:id="rId33"/>
    <p:sldId id="981" r:id="rId34"/>
    <p:sldId id="982" r:id="rId35"/>
    <p:sldId id="983" r:id="rId36"/>
    <p:sldId id="984" r:id="rId37"/>
    <p:sldId id="985" r:id="rId38"/>
    <p:sldId id="986" r:id="rId39"/>
    <p:sldId id="988" r:id="rId40"/>
    <p:sldId id="989" r:id="rId41"/>
    <p:sldId id="1025" r:id="rId42"/>
    <p:sldId id="1026" r:id="rId43"/>
    <p:sldId id="1027" r:id="rId44"/>
    <p:sldId id="1028" r:id="rId45"/>
    <p:sldId id="1029" r:id="rId46"/>
    <p:sldId id="1030" r:id="rId47"/>
    <p:sldId id="1031" r:id="rId48"/>
    <p:sldId id="1032" r:id="rId49"/>
    <p:sldId id="1033" r:id="rId50"/>
    <p:sldId id="1034" r:id="rId51"/>
    <p:sldId id="1000" r:id="rId52"/>
    <p:sldId id="1001" r:id="rId53"/>
    <p:sldId id="1002" r:id="rId54"/>
    <p:sldId id="1003" r:id="rId55"/>
    <p:sldId id="1004" r:id="rId56"/>
    <p:sldId id="1005" r:id="rId57"/>
    <p:sldId id="1006" r:id="rId58"/>
    <p:sldId id="1007" r:id="rId59"/>
    <p:sldId id="1008" r:id="rId60"/>
    <p:sldId id="1009" r:id="rId61"/>
    <p:sldId id="1035" r:id="rId62"/>
    <p:sldId id="1010" r:id="rId63"/>
  </p:sldIdLst>
  <p:sldSz cx="9144000" cy="6858000" type="screen4x3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pos="2880">
          <p15:clr>
            <a:srgbClr val="A4A3A4"/>
          </p15:clr>
        </p15:guide>
        <p15:guide id="4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C47F"/>
    <a:srgbClr val="BD9B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00" autoAdjust="0"/>
  </p:normalViewPr>
  <p:slideViewPr>
    <p:cSldViewPr showGuides="1">
      <p:cViewPr varScale="1">
        <p:scale>
          <a:sx n="88" d="100"/>
          <a:sy n="88" d="100"/>
        </p:scale>
        <p:origin x="1062" y="84"/>
      </p:cViewPr>
      <p:guideLst>
        <p:guide orient="horz" pos="2160"/>
        <p:guide orient="horz" pos="663"/>
        <p:guide pos="2880"/>
        <p:guide pos="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30" y="-78"/>
      </p:cViewPr>
      <p:guideLst>
        <p:guide orient="horz" pos="3132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09951881014873"/>
          <c:y val="2.8252405949256341E-2"/>
          <c:w val="0.77651290463692035"/>
          <c:h val="0.83261956838728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00-4E8D-9222-25F7353925F9}"/>
              </c:ext>
            </c:extLst>
          </c:dPt>
          <c:dPt>
            <c:idx val="1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00-4E8D-9222-25F7353925F9}"/>
              </c:ext>
            </c:extLst>
          </c:dPt>
          <c:dPt>
            <c:idx val="2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00-4E8D-9222-25F7353925F9}"/>
              </c:ext>
            </c:extLst>
          </c:dPt>
          <c:dPt>
            <c:idx val="3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100-4E8D-9222-25F7353925F9}"/>
              </c:ext>
            </c:extLst>
          </c:dPt>
          <c:dPt>
            <c:idx val="4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100-4E8D-9222-25F7353925F9}"/>
              </c:ext>
            </c:extLst>
          </c:dPt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0">
                  <c:v>59.96</c:v>
                </c:pt>
                <c:pt idx="1">
                  <c:v>59.88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100-4E8D-9222-25F7353925F9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A78-437E-A88D-12A159D2B5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8286E-3"/>
                  <c:y val="-0.19444444444444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AD37AC44-C610-476F-856A-3077FA2E02E2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5555555555555558E-3"/>
                  <c:y val="-0.290927019539224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E181229B-69F6-49CF-A82E-16D1D73639DF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777777777778798E-3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C542D2EE-A5D4-4DB5-A218-D96FF2FA9F1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100-4E8D-9222-25F7353925F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Лист1!$E$11:$E$12</c:f>
              <c:numCache>
                <c:formatCode>General</c:formatCode>
                <c:ptCount val="2"/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100-4E8D-9222-25F735392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3586760"/>
        <c:axId val="633588328"/>
      </c:barChart>
      <c:catAx>
        <c:axId val="633586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633588328"/>
        <c:crosses val="autoZero"/>
        <c:auto val="1"/>
        <c:lblAlgn val="ctr"/>
        <c:lblOffset val="100"/>
        <c:noMultiLvlLbl val="0"/>
      </c:catAx>
      <c:valAx>
        <c:axId val="633588328"/>
        <c:scaling>
          <c:orientation val="minMax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633586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09951881014873"/>
          <c:y val="2.8252405949256341E-2"/>
          <c:w val="0.77651290463692035"/>
          <c:h val="0.83261956838728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00-4E8D-9222-25F7353925F9}"/>
              </c:ext>
            </c:extLst>
          </c:dPt>
          <c:dPt>
            <c:idx val="1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00-4E8D-9222-25F7353925F9}"/>
              </c:ext>
            </c:extLst>
          </c:dPt>
          <c:dPt>
            <c:idx val="2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00-4E8D-9222-25F7353925F9}"/>
              </c:ext>
            </c:extLst>
          </c:dPt>
          <c:dPt>
            <c:idx val="3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100-4E8D-9222-25F7353925F9}"/>
              </c:ext>
            </c:extLst>
          </c:dPt>
          <c:dPt>
            <c:idx val="4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100-4E8D-9222-25F7353925F9}"/>
              </c:ext>
            </c:extLst>
          </c:dPt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0">
                  <c:v>29.7</c:v>
                </c:pt>
                <c:pt idx="1">
                  <c:v>29.7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100-4E8D-9222-25F7353925F9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A78-437E-A88D-12A159D2B5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8286E-3"/>
                  <c:y val="-0.19444444444444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AD37AC44-C610-476F-856A-3077FA2E02E2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5555555555555558E-3"/>
                  <c:y val="-0.290927019539224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E181229B-69F6-49CF-A82E-16D1D73639DF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777777777778798E-3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C542D2EE-A5D4-4DB5-A218-D96FF2FA9F1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100-4E8D-9222-25F7353925F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Лист1!$E$11:$E$12</c:f>
              <c:numCache>
                <c:formatCode>General</c:formatCode>
                <c:ptCount val="2"/>
                <c:pt idx="1">
                  <c:v>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100-4E8D-9222-25F735392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4196560"/>
        <c:axId val="564196952"/>
      </c:barChart>
      <c:catAx>
        <c:axId val="564196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64196952"/>
        <c:crosses val="autoZero"/>
        <c:auto val="1"/>
        <c:lblAlgn val="ctr"/>
        <c:lblOffset val="100"/>
        <c:noMultiLvlLbl val="0"/>
      </c:catAx>
      <c:valAx>
        <c:axId val="564196952"/>
        <c:scaling>
          <c:orientation val="minMax"/>
          <c:min val="1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64196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09951881014873"/>
          <c:y val="2.8252405949256341E-2"/>
          <c:w val="0.77651290463692035"/>
          <c:h val="0.83261956838728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9B-4168-BC6D-03F2EFAB8980}"/>
              </c:ext>
            </c:extLst>
          </c:dPt>
          <c:dPt>
            <c:idx val="1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9B-4168-BC6D-03F2EFAB8980}"/>
              </c:ext>
            </c:extLst>
          </c:dPt>
          <c:dPt>
            <c:idx val="2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69B-4168-BC6D-03F2EFAB8980}"/>
              </c:ext>
            </c:extLst>
          </c:dPt>
          <c:dPt>
            <c:idx val="3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69B-4168-BC6D-03F2EFAB8980}"/>
              </c:ext>
            </c:extLst>
          </c:dPt>
          <c:dPt>
            <c:idx val="4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69B-4168-BC6D-03F2EFAB8980}"/>
              </c:ext>
            </c:extLst>
          </c:dPt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0">
                  <c:v>59.95</c:v>
                </c:pt>
                <c:pt idx="1">
                  <c:v>59.95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69B-4168-BC6D-03F2EFAB8980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E69B-4168-BC6D-03F2EFAB898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8286E-3"/>
                  <c:y val="-0.19444444444444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AD37AC44-C610-476F-856A-3077FA2E02E2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E69B-4168-BC6D-03F2EFAB898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5555555555555558E-3"/>
                  <c:y val="-0.290927019539224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E181229B-69F6-49CF-A82E-16D1D73639DF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E69B-4168-BC6D-03F2EFAB898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777777777778798E-3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C542D2EE-A5D4-4DB5-A218-D96FF2FA9F1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E69B-4168-BC6D-03F2EFAB898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Лист1!$E$11:$E$12</c:f>
              <c:numCache>
                <c:formatCode>General</c:formatCode>
                <c:ptCount val="2"/>
                <c:pt idx="1">
                  <c:v>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E69B-4168-BC6D-03F2EFAB8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4653928"/>
        <c:axId val="474646872"/>
      </c:barChart>
      <c:catAx>
        <c:axId val="474653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474646872"/>
        <c:crosses val="autoZero"/>
        <c:auto val="1"/>
        <c:lblAlgn val="ctr"/>
        <c:lblOffset val="100"/>
        <c:noMultiLvlLbl val="0"/>
      </c:catAx>
      <c:valAx>
        <c:axId val="474646872"/>
        <c:scaling>
          <c:orientation val="minMax"/>
          <c:min val="1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474653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56517935258091"/>
          <c:y val="3.9560002916302128E-2"/>
          <c:w val="0.77651290463692035"/>
          <c:h val="0.83261956838728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DD-4E75-A9FC-FCAD45EA2552}"/>
              </c:ext>
            </c:extLst>
          </c:dPt>
          <c:dPt>
            <c:idx val="1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DD-4E75-A9FC-FCAD45EA2552}"/>
              </c:ext>
            </c:extLst>
          </c:dPt>
          <c:dPt>
            <c:idx val="2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5DD-4E75-A9FC-FCAD45EA2552}"/>
              </c:ext>
            </c:extLst>
          </c:dPt>
          <c:dPt>
            <c:idx val="3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5DD-4E75-A9FC-FCAD45EA2552}"/>
              </c:ext>
            </c:extLst>
          </c:dPt>
          <c:dPt>
            <c:idx val="4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5DD-4E75-A9FC-FCAD45EA2552}"/>
              </c:ext>
            </c:extLst>
          </c:dPt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0">
                  <c:v>27000</c:v>
                </c:pt>
                <c:pt idx="1">
                  <c:v>27000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5DD-4E75-A9FC-FCAD45EA2552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5DD-4E75-A9FC-FCAD45EA255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8286E-3"/>
                  <c:y val="-0.19444444444444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AD37AC44-C610-476F-856A-3077FA2E02E2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95DD-4E75-A9FC-FCAD45EA255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5555555555555558E-3"/>
                  <c:y val="-0.290927019539224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E181229B-69F6-49CF-A82E-16D1D73639DF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95DD-4E75-A9FC-FCAD45EA255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777777777778798E-3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C542D2EE-A5D4-4DB5-A218-D96FF2FA9F1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95DD-4E75-A9FC-FCAD45EA255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Лист1!$E$11:$E$12</c:f>
              <c:numCache>
                <c:formatCode>General</c:formatCode>
                <c:ptCount val="2"/>
                <c:pt idx="1">
                  <c:v>12000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95DD-4E75-A9FC-FCAD45EA2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4652360"/>
        <c:axId val="474650792"/>
      </c:barChart>
      <c:catAx>
        <c:axId val="474652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474650792"/>
        <c:crosses val="autoZero"/>
        <c:auto val="1"/>
        <c:lblAlgn val="ctr"/>
        <c:lblOffset val="100"/>
        <c:noMultiLvlLbl val="0"/>
      </c:catAx>
      <c:valAx>
        <c:axId val="474650792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474652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76322504016704"/>
          <c:y val="3.8439181360801183E-2"/>
          <c:w val="0.87223677495983298"/>
          <c:h val="0.860132604313806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-0.20164300469525417"/>
                  <c:y val="3.77934197787547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+90</a:t>
                    </a:r>
                    <a:r>
                      <a:rPr lang="en-US" baseline="0" dirty="0" smtClean="0"/>
                      <a:t> 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32C-4A68-90D6-7951F5598619}"/>
                </c:ext>
                <c:ext xmlns:c15="http://schemas.microsoft.com/office/drawing/2012/chart" uri="{CE6537A1-D6FC-4f65-9D91-7224C49458BB}">
                  <c15:layout>
                    <c:manualLayout>
                      <c:w val="0.24602201443562247"/>
                      <c:h val="0.2341932245623502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1">
                  <c:v>90000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2C-4A68-90D6-7951F5598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4647656"/>
        <c:axId val="474651184"/>
      </c:barChart>
      <c:catAx>
        <c:axId val="474647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474651184"/>
        <c:crosses val="autoZero"/>
        <c:auto val="1"/>
        <c:lblAlgn val="ctr"/>
        <c:lblOffset val="100"/>
        <c:noMultiLvlLbl val="0"/>
      </c:catAx>
      <c:valAx>
        <c:axId val="474651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474647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100962379702537"/>
          <c:y val="3.9560002916302128E-2"/>
          <c:w val="0.77651290463692035"/>
          <c:h val="0.83261956838728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00-4E8D-9222-25F7353925F9}"/>
              </c:ext>
            </c:extLst>
          </c:dPt>
          <c:dPt>
            <c:idx val="1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00-4E8D-9222-25F7353925F9}"/>
              </c:ext>
            </c:extLst>
          </c:dPt>
          <c:dPt>
            <c:idx val="2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00-4E8D-9222-25F7353925F9}"/>
              </c:ext>
            </c:extLst>
          </c:dPt>
          <c:dPt>
            <c:idx val="3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100-4E8D-9222-25F7353925F9}"/>
              </c:ext>
            </c:extLst>
          </c:dPt>
          <c:dPt>
            <c:idx val="4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100-4E8D-9222-25F7353925F9}"/>
              </c:ext>
            </c:extLst>
          </c:dPt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0">
                  <c:v>41160</c:v>
                </c:pt>
                <c:pt idx="1">
                  <c:v>19600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100-4E8D-9222-25F7353925F9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A78-437E-A88D-12A159D2B5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8286E-3"/>
                  <c:y val="-0.19444444444444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AD37AC44-C610-476F-856A-3077FA2E02E2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5555555555555558E-3"/>
                  <c:y val="-0.290927019539224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E181229B-69F6-49CF-A82E-16D1D73639DF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777777777778798E-3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C542D2EE-A5D4-4DB5-A218-D96FF2FA9F1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100-4E8D-9222-25F7353925F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Лист1!$E$11:$E$12</c:f>
              <c:numCache>
                <c:formatCode>General</c:formatCode>
                <c:ptCount val="2"/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100-4E8D-9222-25F735392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0392376"/>
        <c:axId val="520394336"/>
      </c:barChart>
      <c:catAx>
        <c:axId val="520392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0394336"/>
        <c:crosses val="autoZero"/>
        <c:auto val="1"/>
        <c:lblAlgn val="ctr"/>
        <c:lblOffset val="100"/>
        <c:noMultiLvlLbl val="0"/>
      </c:catAx>
      <c:valAx>
        <c:axId val="520394336"/>
        <c:scaling>
          <c:orientation val="minMax"/>
          <c:min val="4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0392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76322504016704"/>
          <c:y val="3.8439181360801183E-2"/>
          <c:w val="0.87223677495983298"/>
          <c:h val="0.860132604313806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+19800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16E-4DE2-8B3F-BBF35C2E4DD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1">
                  <c:v>19800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95-44E1-9355-9ADC369F3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1161504"/>
        <c:axId val="521165424"/>
      </c:barChart>
      <c:catAx>
        <c:axId val="521161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1165424"/>
        <c:crosses val="autoZero"/>
        <c:auto val="1"/>
        <c:lblAlgn val="ctr"/>
        <c:lblOffset val="100"/>
        <c:noMultiLvlLbl val="0"/>
      </c:catAx>
      <c:valAx>
        <c:axId val="521165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521161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09951881014873"/>
          <c:y val="2.8252405949256341E-2"/>
          <c:w val="0.77651290463692035"/>
          <c:h val="0.83261956838728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00-4E8D-9222-25F7353925F9}"/>
              </c:ext>
            </c:extLst>
          </c:dPt>
          <c:dPt>
            <c:idx val="1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00-4E8D-9222-25F7353925F9}"/>
              </c:ext>
            </c:extLst>
          </c:dPt>
          <c:dPt>
            <c:idx val="2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00-4E8D-9222-25F7353925F9}"/>
              </c:ext>
            </c:extLst>
          </c:dPt>
          <c:dPt>
            <c:idx val="3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100-4E8D-9222-25F7353925F9}"/>
              </c:ext>
            </c:extLst>
          </c:dPt>
          <c:dPt>
            <c:idx val="4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100-4E8D-9222-25F7353925F9}"/>
              </c:ext>
            </c:extLst>
          </c:dPt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0">
                  <c:v>28.29</c:v>
                </c:pt>
                <c:pt idx="1">
                  <c:v>27.9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100-4E8D-9222-25F7353925F9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A78-437E-A88D-12A159D2B5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8286E-3"/>
                  <c:y val="-0.19444444444444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AD37AC44-C610-476F-856A-3077FA2E02E2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5555555555555558E-3"/>
                  <c:y val="-0.290927019539224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E181229B-69F6-49CF-A82E-16D1D73639DF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777777777778798E-3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C542D2EE-A5D4-4DB5-A218-D96FF2FA9F1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100-4E8D-9222-25F7353925F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Лист1!$E$11:$E$12</c:f>
              <c:numCache>
                <c:formatCode>General</c:formatCode>
                <c:ptCount val="2"/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100-4E8D-9222-25F735392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1165816"/>
        <c:axId val="521166600"/>
      </c:barChart>
      <c:catAx>
        <c:axId val="521165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1166600"/>
        <c:crosses val="autoZero"/>
        <c:auto val="1"/>
        <c:lblAlgn val="ctr"/>
        <c:lblOffset val="100"/>
        <c:noMultiLvlLbl val="0"/>
      </c:catAx>
      <c:valAx>
        <c:axId val="521166600"/>
        <c:scaling>
          <c:orientation val="minMax"/>
          <c:min val="1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1165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100962379702537"/>
          <c:y val="3.9560002916302128E-2"/>
          <c:w val="0.77651290463692035"/>
          <c:h val="0.83261956838728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00-4E8D-9222-25F7353925F9}"/>
              </c:ext>
            </c:extLst>
          </c:dPt>
          <c:dPt>
            <c:idx val="1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00-4E8D-9222-25F7353925F9}"/>
              </c:ext>
            </c:extLst>
          </c:dPt>
          <c:dPt>
            <c:idx val="2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00-4E8D-9222-25F7353925F9}"/>
              </c:ext>
            </c:extLst>
          </c:dPt>
          <c:dPt>
            <c:idx val="3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100-4E8D-9222-25F7353925F9}"/>
              </c:ext>
            </c:extLst>
          </c:dPt>
          <c:dPt>
            <c:idx val="4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100-4E8D-9222-25F7353925F9}"/>
              </c:ext>
            </c:extLst>
          </c:dPt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0">
                  <c:v>25200</c:v>
                </c:pt>
                <c:pt idx="1">
                  <c:v>12000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100-4E8D-9222-25F7353925F9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A78-437E-A88D-12A159D2B5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8286E-3"/>
                  <c:y val="-0.19444444444444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AD37AC44-C610-476F-856A-3077FA2E02E2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5555555555555558E-3"/>
                  <c:y val="-0.290927019539224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E181229B-69F6-49CF-A82E-16D1D73639DF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777777777778798E-3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C542D2EE-A5D4-4DB5-A218-D96FF2FA9F1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100-4E8D-9222-25F7353925F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Лист1!$E$11:$E$12</c:f>
              <c:numCache>
                <c:formatCode>General</c:formatCode>
                <c:ptCount val="2"/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100-4E8D-9222-25F735392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1162288"/>
        <c:axId val="521163464"/>
      </c:barChart>
      <c:catAx>
        <c:axId val="521162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1163464"/>
        <c:crosses val="autoZero"/>
        <c:auto val="1"/>
        <c:lblAlgn val="ctr"/>
        <c:lblOffset val="100"/>
        <c:noMultiLvlLbl val="0"/>
      </c:catAx>
      <c:valAx>
        <c:axId val="521163464"/>
        <c:scaling>
          <c:orientation val="minMax"/>
          <c:min val="4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1162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76322504016704"/>
          <c:y val="3.8439181360801183E-2"/>
          <c:w val="0.87223677495983298"/>
          <c:h val="0.860132604313806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3.5375965736009502E-3"/>
                  <c:y val="0.1070813560398051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+8520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16E-4DE2-8B3F-BBF35C2E4DD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1">
                  <c:v>8520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95-44E1-9355-9ADC369F3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1166208"/>
        <c:axId val="571512032"/>
      </c:barChart>
      <c:catAx>
        <c:axId val="52116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71512032"/>
        <c:crosses val="autoZero"/>
        <c:auto val="1"/>
        <c:lblAlgn val="ctr"/>
        <c:lblOffset val="100"/>
        <c:noMultiLvlLbl val="0"/>
      </c:catAx>
      <c:valAx>
        <c:axId val="571512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521166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09951881014873"/>
          <c:y val="2.8252405949256341E-2"/>
          <c:w val="0.77651290463692035"/>
          <c:h val="0.83261956838728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00-4E8D-9222-25F7353925F9}"/>
              </c:ext>
            </c:extLst>
          </c:dPt>
          <c:dPt>
            <c:idx val="1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00-4E8D-9222-25F7353925F9}"/>
              </c:ext>
            </c:extLst>
          </c:dPt>
          <c:dPt>
            <c:idx val="2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00-4E8D-9222-25F7353925F9}"/>
              </c:ext>
            </c:extLst>
          </c:dPt>
          <c:dPt>
            <c:idx val="3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100-4E8D-9222-25F7353925F9}"/>
              </c:ext>
            </c:extLst>
          </c:dPt>
          <c:dPt>
            <c:idx val="4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100-4E8D-9222-25F7353925F9}"/>
              </c:ext>
            </c:extLst>
          </c:dPt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0">
                  <c:v>56.34</c:v>
                </c:pt>
                <c:pt idx="1">
                  <c:v>54.36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100-4E8D-9222-25F7353925F9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A78-437E-A88D-12A159D2B5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8286E-3"/>
                  <c:y val="-0.19444444444444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AD37AC44-C610-476F-856A-3077FA2E02E2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5555555555555558E-3"/>
                  <c:y val="-0.290927019539224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E181229B-69F6-49CF-A82E-16D1D73639DF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777777777778798E-3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C542D2EE-A5D4-4DB5-A218-D96FF2FA9F1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100-4E8D-9222-25F7353925F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Лист1!$E$11:$E$12</c:f>
              <c:numCache>
                <c:formatCode>General</c:formatCode>
                <c:ptCount val="2"/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100-4E8D-9222-25F735392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4376664"/>
        <c:axId val="524375880"/>
      </c:barChart>
      <c:catAx>
        <c:axId val="524376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4375880"/>
        <c:crosses val="autoZero"/>
        <c:auto val="1"/>
        <c:lblAlgn val="ctr"/>
        <c:lblOffset val="100"/>
        <c:noMultiLvlLbl val="0"/>
      </c:catAx>
      <c:valAx>
        <c:axId val="524375880"/>
        <c:scaling>
          <c:orientation val="minMax"/>
          <c:min val="1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4376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56517935258091"/>
          <c:y val="3.9560002916302128E-2"/>
          <c:w val="0.77651290463692035"/>
          <c:h val="0.83261956838728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00-4E8D-9222-25F7353925F9}"/>
              </c:ext>
            </c:extLst>
          </c:dPt>
          <c:dPt>
            <c:idx val="1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00-4E8D-9222-25F7353925F9}"/>
              </c:ext>
            </c:extLst>
          </c:dPt>
          <c:dPt>
            <c:idx val="2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00-4E8D-9222-25F7353925F9}"/>
              </c:ext>
            </c:extLst>
          </c:dPt>
          <c:dPt>
            <c:idx val="3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100-4E8D-9222-25F7353925F9}"/>
              </c:ext>
            </c:extLst>
          </c:dPt>
          <c:dPt>
            <c:idx val="4"/>
            <c:invertIfNegative val="0"/>
            <c:bubble3D val="0"/>
            <c:spPr>
              <a:solidFill>
                <a:srgbClr val="05386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100-4E8D-9222-25F7353925F9}"/>
              </c:ext>
            </c:extLst>
          </c:dPt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0">
                  <c:v>84000</c:v>
                </c:pt>
                <c:pt idx="1">
                  <c:v>40000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100-4E8D-9222-25F7353925F9}"/>
            </c:ext>
          </c:extLst>
        </c:ser>
        <c:ser>
          <c:idx val="1"/>
          <c:order val="1"/>
          <c:spPr>
            <a:solidFill>
              <a:srgbClr val="00B0F0"/>
            </a:solidFill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A78-437E-A88D-12A159D2B5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8286E-3"/>
                  <c:y val="-0.19444444444444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AD37AC44-C610-476F-856A-3077FA2E02E2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5555555555555558E-3"/>
                  <c:y val="-0.290927019539224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E181229B-69F6-49CF-A82E-16D1D73639DF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A78-437E-A88D-12A159D2B5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777777777778798E-3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C542D2EE-A5D4-4DB5-A218-D96FF2FA9F1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100-4E8D-9222-25F7353925F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Лист1!$E$11:$E$12</c:f>
              <c:numCache>
                <c:formatCode>General</c:formatCode>
                <c:ptCount val="2"/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100-4E8D-9222-25F735392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4379408"/>
        <c:axId val="524379800"/>
      </c:barChart>
      <c:catAx>
        <c:axId val="524379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4379800"/>
        <c:crosses val="autoZero"/>
        <c:auto val="1"/>
        <c:lblAlgn val="ctr"/>
        <c:lblOffset val="100"/>
        <c:noMultiLvlLbl val="0"/>
      </c:catAx>
      <c:valAx>
        <c:axId val="524379800"/>
        <c:scaling>
          <c:orientation val="minMax"/>
          <c:min val="4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437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76322504016704"/>
          <c:y val="3.8439181360801183E-2"/>
          <c:w val="0.87223677495983298"/>
          <c:h val="0.860132604313806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3.5375965736009502E-3"/>
                  <c:y val="0.1070813560398051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+6513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16E-4DE2-8B3F-BBF35C2E4DD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Лист1!$C$11:$C$12</c:f>
              <c:strCache>
                <c:ptCount val="2"/>
                <c:pt idx="0">
                  <c:v>I</c:v>
                </c:pt>
                <c:pt idx="1">
                  <c:v>II</c:v>
                </c:pt>
              </c:strCache>
            </c:strRef>
          </c:cat>
          <c:val>
            <c:numRef>
              <c:f>Лист1!$D$11:$D$12</c:f>
              <c:numCache>
                <c:formatCode>General</c:formatCode>
                <c:ptCount val="2"/>
                <c:pt idx="1">
                  <c:v>6513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95-44E1-9355-9ADC369F3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4384112"/>
        <c:axId val="524384504"/>
      </c:barChart>
      <c:catAx>
        <c:axId val="52438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24384504"/>
        <c:crosses val="autoZero"/>
        <c:auto val="1"/>
        <c:lblAlgn val="ctr"/>
        <c:lblOffset val="100"/>
        <c:noMultiLvlLbl val="0"/>
      </c:catAx>
      <c:valAx>
        <c:axId val="524384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524384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</cdr:x>
      <cdr:y>0.68543</cdr:y>
    </cdr:from>
    <cdr:to>
      <cdr:x>0.36224</cdr:x>
      <cdr:y>0.77399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1880269"/>
          <a:ext cx="216024" cy="242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 smtClean="0"/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0.26208</cdr:x>
      <cdr:y>0.46464</cdr:y>
    </cdr:from>
    <cdr:to>
      <cdr:x>0.34542</cdr:x>
      <cdr:y>0.62512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98240" y="1274596"/>
          <a:ext cx="381030" cy="440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59,96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0.44583</cdr:x>
      <cdr:y>0.69199</cdr:y>
    </cdr:from>
    <cdr:to>
      <cdr:x>0.50883</cdr:x>
      <cdr:y>0.77052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38350" y="1898261"/>
          <a:ext cx="288036" cy="215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  <a:cs typeface="Arial" panose="020B0604020202020204" pitchFamily="34" charset="0"/>
            </a:rPr>
            <a:t>34,1</a:t>
          </a:r>
          <a:endParaRPr lang="ru-RU" sz="12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0.61208</cdr:x>
      <cdr:y>0.4375</cdr:y>
    </cdr:from>
    <cdr:to>
      <cdr:x>0.72875</cdr:x>
      <cdr:y>0.58502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798440" y="1200143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59,88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0.62875</cdr:x>
      <cdr:y>0.08918</cdr:y>
    </cdr:from>
    <cdr:to>
      <cdr:x>0.74542</cdr:x>
      <cdr:y>0.2367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874640" y="244628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2ABDF2"/>
              </a:solidFill>
              <a:cs typeface="Arial" panose="020B0604020202020204" pitchFamily="34" charset="0"/>
            </a:rPr>
            <a:t>-0,08</a:t>
          </a:r>
          <a:endParaRPr lang="ru-RU" sz="1600" b="1" dirty="0">
            <a:solidFill>
              <a:srgbClr val="2ABDF2"/>
            </a:solidFill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0.315</cdr:x>
      <cdr:y>0.68543</cdr:y>
    </cdr:from>
    <cdr:to>
      <cdr:x>0.36224</cdr:x>
      <cdr:y>0.77399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1880269"/>
          <a:ext cx="216024" cy="242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 smtClean="0"/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0.375</cdr:x>
      <cdr:y>0.28566</cdr:y>
    </cdr:from>
    <cdr:to>
      <cdr:x>0.45834</cdr:x>
      <cdr:y>0.44614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14500" y="783634"/>
          <a:ext cx="381030" cy="4402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41160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0.725</cdr:x>
      <cdr:y>0.60175</cdr:y>
    </cdr:from>
    <cdr:to>
      <cdr:x>0.91066</cdr:x>
      <cdr:y>0.74927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14700" y="1650727"/>
          <a:ext cx="848837" cy="404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19600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0.71208</cdr:x>
      <cdr:y>0.39707</cdr:y>
    </cdr:from>
    <cdr:to>
      <cdr:x>0.82875</cdr:x>
      <cdr:y>0.54459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255640" y="1089248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smtClean="0">
              <a:solidFill>
                <a:srgbClr val="2ABDF2"/>
              </a:solidFill>
              <a:cs typeface="Arial" panose="020B0604020202020204" pitchFamily="34" charset="0"/>
            </a:rPr>
            <a:t>-21560</a:t>
          </a:r>
          <a:endParaRPr lang="ru-RU" sz="1600" b="1" dirty="0">
            <a:solidFill>
              <a:srgbClr val="2ABDF2"/>
            </a:solidFill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0.315</cdr:x>
      <cdr:y>0.68543</cdr:y>
    </cdr:from>
    <cdr:to>
      <cdr:x>0.36224</cdr:x>
      <cdr:y>0.77399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1880269"/>
          <a:ext cx="216024" cy="242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 smtClean="0"/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0.26208</cdr:x>
      <cdr:y>0.46464</cdr:y>
    </cdr:from>
    <cdr:to>
      <cdr:x>0.34542</cdr:x>
      <cdr:y>0.62512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98240" y="1274596"/>
          <a:ext cx="381030" cy="440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28,29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0.44583</cdr:x>
      <cdr:y>0.69199</cdr:y>
    </cdr:from>
    <cdr:to>
      <cdr:x>0.50883</cdr:x>
      <cdr:y>0.77052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38350" y="1898261"/>
          <a:ext cx="288036" cy="215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  <a:cs typeface="Arial" panose="020B0604020202020204" pitchFamily="34" charset="0"/>
            </a:rPr>
            <a:t>34,1</a:t>
          </a:r>
          <a:endParaRPr lang="ru-RU" sz="12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0.62875</cdr:x>
      <cdr:y>0.43649</cdr:y>
    </cdr:from>
    <cdr:to>
      <cdr:x>0.74542</cdr:x>
      <cdr:y>0.58401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74640" y="1197372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27,9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0.61208</cdr:x>
      <cdr:y>0.03527</cdr:y>
    </cdr:from>
    <cdr:to>
      <cdr:x>0.72875</cdr:x>
      <cdr:y>0.18279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798440" y="96764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2ABDF2"/>
              </a:solidFill>
              <a:cs typeface="Arial" panose="020B0604020202020204" pitchFamily="34" charset="0"/>
            </a:rPr>
            <a:t>-0,39</a:t>
          </a:r>
          <a:endParaRPr lang="ru-RU" sz="1600" b="1" dirty="0">
            <a:solidFill>
              <a:srgbClr val="2ABDF2"/>
            </a:solidFill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0.315</cdr:x>
      <cdr:y>0.68543</cdr:y>
    </cdr:from>
    <cdr:to>
      <cdr:x>0.36224</cdr:x>
      <cdr:y>0.77399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1880269"/>
          <a:ext cx="216024" cy="242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 smtClean="0"/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0.36991</cdr:x>
      <cdr:y>0.19137</cdr:y>
    </cdr:from>
    <cdr:to>
      <cdr:x>0.45325</cdr:x>
      <cdr:y>0.35184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91213" y="524953"/>
          <a:ext cx="381030" cy="440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25200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0.70833</cdr:x>
      <cdr:y>0.55611</cdr:y>
    </cdr:from>
    <cdr:to>
      <cdr:x>0.89399</cdr:x>
      <cdr:y>0.70363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38500" y="1525527"/>
          <a:ext cx="848816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12000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0.70833</cdr:x>
      <cdr:y>0.43893</cdr:y>
    </cdr:from>
    <cdr:to>
      <cdr:x>0.825</cdr:x>
      <cdr:y>0.58645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238500" y="1204075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2ABDF2"/>
              </a:solidFill>
              <a:cs typeface="Arial" panose="020B0604020202020204" pitchFamily="34" charset="0"/>
            </a:rPr>
            <a:t>-13200</a:t>
          </a:r>
          <a:endParaRPr lang="ru-RU" sz="1600" b="1" dirty="0">
            <a:solidFill>
              <a:srgbClr val="2ABDF2"/>
            </a:solidFill>
            <a:cs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0.315</cdr:x>
      <cdr:y>0.68543</cdr:y>
    </cdr:from>
    <cdr:to>
      <cdr:x>0.36224</cdr:x>
      <cdr:y>0.77399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1880269"/>
          <a:ext cx="216024" cy="242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 smtClean="0"/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0.26208</cdr:x>
      <cdr:y>0.46464</cdr:y>
    </cdr:from>
    <cdr:to>
      <cdr:x>0.34542</cdr:x>
      <cdr:y>0.62512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98240" y="1274596"/>
          <a:ext cx="381030" cy="440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56,34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0.44583</cdr:x>
      <cdr:y>0.69199</cdr:y>
    </cdr:from>
    <cdr:to>
      <cdr:x>0.50883</cdr:x>
      <cdr:y>0.77052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38350" y="1898261"/>
          <a:ext cx="288036" cy="215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  <a:cs typeface="Arial" panose="020B0604020202020204" pitchFamily="34" charset="0"/>
            </a:rPr>
            <a:t>34,1</a:t>
          </a:r>
          <a:endParaRPr lang="ru-RU" sz="12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0.62875</cdr:x>
      <cdr:y>0.43649</cdr:y>
    </cdr:from>
    <cdr:to>
      <cdr:x>0.74542</cdr:x>
      <cdr:y>0.58401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74640" y="1197372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54,36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0.62875</cdr:x>
      <cdr:y>0.01513</cdr:y>
    </cdr:from>
    <cdr:to>
      <cdr:x>0.74542</cdr:x>
      <cdr:y>0.16265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874640" y="41516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2ABDF2"/>
              </a:solidFill>
              <a:cs typeface="Arial" panose="020B0604020202020204" pitchFamily="34" charset="0"/>
            </a:rPr>
            <a:t>-1,98</a:t>
          </a:r>
          <a:endParaRPr lang="ru-RU" sz="1600" b="1" dirty="0">
            <a:solidFill>
              <a:srgbClr val="2ABDF2"/>
            </a:solidFill>
            <a:cs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0.315</cdr:x>
      <cdr:y>0.68543</cdr:y>
    </cdr:from>
    <cdr:to>
      <cdr:x>0.36224</cdr:x>
      <cdr:y>0.77399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1880269"/>
          <a:ext cx="216024" cy="242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 smtClean="0"/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0.36991</cdr:x>
      <cdr:y>0.19137</cdr:y>
    </cdr:from>
    <cdr:to>
      <cdr:x>0.45325</cdr:x>
      <cdr:y>0.35184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91213" y="524953"/>
          <a:ext cx="381030" cy="440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84000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0.70833</cdr:x>
      <cdr:y>0.55611</cdr:y>
    </cdr:from>
    <cdr:to>
      <cdr:x>0.89399</cdr:x>
      <cdr:y>0.70363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38500" y="1525527"/>
          <a:ext cx="848816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40000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0.70833</cdr:x>
      <cdr:y>0.40731</cdr:y>
    </cdr:from>
    <cdr:to>
      <cdr:x>0.825</cdr:x>
      <cdr:y>0.55483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238500" y="1117327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2ABDF2"/>
              </a:solidFill>
              <a:cs typeface="Arial" panose="020B0604020202020204" pitchFamily="34" charset="0"/>
            </a:rPr>
            <a:t>-44000</a:t>
          </a:r>
          <a:endParaRPr lang="ru-RU" sz="1600" b="1" dirty="0">
            <a:solidFill>
              <a:srgbClr val="2ABDF2"/>
            </a:solidFill>
            <a:cs typeface="Arial" panose="020B06040202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0.315</cdr:x>
      <cdr:y>0.68543</cdr:y>
    </cdr:from>
    <cdr:to>
      <cdr:x>0.36224</cdr:x>
      <cdr:y>0.77399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1880269"/>
          <a:ext cx="216024" cy="242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 smtClean="0"/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0.26208</cdr:x>
      <cdr:y>0.46464</cdr:y>
    </cdr:from>
    <cdr:to>
      <cdr:x>0.34542</cdr:x>
      <cdr:y>0.62512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98240" y="1274596"/>
          <a:ext cx="381030" cy="440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29,7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0.44583</cdr:x>
      <cdr:y>0.69199</cdr:y>
    </cdr:from>
    <cdr:to>
      <cdr:x>0.50883</cdr:x>
      <cdr:y>0.77052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38350" y="1898261"/>
          <a:ext cx="288036" cy="215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  <a:cs typeface="Arial" panose="020B0604020202020204" pitchFamily="34" charset="0"/>
            </a:rPr>
            <a:t>34,1</a:t>
          </a:r>
          <a:endParaRPr lang="ru-RU" sz="12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0.62875</cdr:x>
      <cdr:y>0.43649</cdr:y>
    </cdr:from>
    <cdr:to>
      <cdr:x>0.74542</cdr:x>
      <cdr:y>0.58401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74640" y="1197372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36,5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0.62458</cdr:x>
      <cdr:y>0.15599</cdr:y>
    </cdr:from>
    <cdr:to>
      <cdr:x>0.74125</cdr:x>
      <cdr:y>0.30351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855590" y="427905"/>
          <a:ext cx="533415" cy="40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+6,8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0.315</cdr:x>
      <cdr:y>0.68543</cdr:y>
    </cdr:from>
    <cdr:to>
      <cdr:x>0.36224</cdr:x>
      <cdr:y>0.77399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1880269"/>
          <a:ext cx="216024" cy="242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 smtClean="0"/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0.26208</cdr:x>
      <cdr:y>0.46464</cdr:y>
    </cdr:from>
    <cdr:to>
      <cdr:x>0.34542</cdr:x>
      <cdr:y>0.62512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98240" y="1274596"/>
          <a:ext cx="381030" cy="440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59,95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0.44583</cdr:x>
      <cdr:y>0.69199</cdr:y>
    </cdr:from>
    <cdr:to>
      <cdr:x>0.50883</cdr:x>
      <cdr:y>0.77052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38350" y="1898261"/>
          <a:ext cx="288036" cy="215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  <a:cs typeface="Arial" panose="020B0604020202020204" pitchFamily="34" charset="0"/>
            </a:rPr>
            <a:t>34,1</a:t>
          </a:r>
          <a:endParaRPr lang="ru-RU" sz="12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0.61695</cdr:x>
      <cdr:y>0.43196</cdr:y>
    </cdr:from>
    <cdr:to>
      <cdr:x>0.73362</cdr:x>
      <cdr:y>0.57948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06038" y="1073922"/>
          <a:ext cx="492820" cy="366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63,35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0.6239</cdr:x>
      <cdr:y>0.03102</cdr:y>
    </cdr:from>
    <cdr:to>
      <cdr:x>0.74056</cdr:x>
      <cdr:y>0.17854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852448" y="85088"/>
          <a:ext cx="533415" cy="404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2ABDF2"/>
              </a:solidFill>
              <a:cs typeface="Arial" panose="020B0604020202020204" pitchFamily="34" charset="0"/>
            </a:rPr>
            <a:t>+3,4</a:t>
          </a:r>
          <a:endParaRPr lang="ru-RU" sz="1600" b="1" dirty="0">
            <a:solidFill>
              <a:srgbClr val="2ABDF2"/>
            </a:solidFill>
            <a:cs typeface="Arial" panose="020B06040202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0.315</cdr:x>
      <cdr:y>0.68543</cdr:y>
    </cdr:from>
    <cdr:to>
      <cdr:x>0.36224</cdr:x>
      <cdr:y>0.77399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1880269"/>
          <a:ext cx="216024" cy="242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 smtClean="0"/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0.36842</cdr:x>
      <cdr:y>0.46459</cdr:y>
    </cdr:from>
    <cdr:to>
      <cdr:x>0.45176</cdr:x>
      <cdr:y>0.62506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33500" y="1004107"/>
          <a:ext cx="301649" cy="346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27000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0.70833</cdr:x>
      <cdr:y>0.11095</cdr:y>
    </cdr:from>
    <cdr:to>
      <cdr:x>0.89399</cdr:x>
      <cdr:y>0.25847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38500" y="304368"/>
          <a:ext cx="848837" cy="404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cs typeface="Arial" panose="020B0604020202020204" pitchFamily="34" charset="0"/>
            </a:rPr>
            <a:t>148 700</a:t>
          </a:r>
          <a:endParaRPr lang="ru-RU" sz="1600" b="1" dirty="0">
            <a:solidFill>
              <a:schemeClr val="bg1"/>
            </a:solidFill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C552E-87FB-446B-A9CC-C05D8D99C89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A258A-4B5A-4491-AB0A-93485E36FB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751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66A30-F530-4C0A-834C-C6B5A4BF7A40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25C67-9CB9-4757-87A5-CC75042B5B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5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99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40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10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6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25C67-9CB9-4757-87A5-CC75042B5BF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08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4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57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95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0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25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1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48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27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744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/ NO PICTURE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962400"/>
            <a:ext cx="9144000" cy="2194560"/>
          </a:xfrm>
          <a:solidFill>
            <a:srgbClr val="17375E">
              <a:alpha val="50196"/>
            </a:srgbClr>
          </a:solidFill>
        </p:spPr>
        <p:txBody>
          <a:bodyPr>
            <a:normAutofit/>
          </a:bodyPr>
          <a:lstStyle>
            <a:lvl1pPr marL="228600" indent="0" algn="l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267200"/>
            <a:ext cx="7543800" cy="609600"/>
          </a:xfrm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4876800"/>
            <a:ext cx="7543800" cy="576828"/>
          </a:xfrm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5453628"/>
            <a:ext cx="7543800" cy="566172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Date and location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21" y="221331"/>
            <a:ext cx="2237756" cy="45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23875" y="1143000"/>
            <a:ext cx="8239125" cy="381001"/>
          </a:xfrm>
        </p:spPr>
        <p:txBody>
          <a:bodyPr anchor="ctr"/>
          <a:lstStyle>
            <a:lvl1pPr marL="0" indent="0">
              <a:buNone/>
              <a:defRPr sz="1400" b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Table title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2350" y="152400"/>
            <a:ext cx="541768" cy="46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28600" y="415697"/>
            <a:ext cx="7992888" cy="276999"/>
          </a:xfrm>
          <a:noFill/>
        </p:spPr>
        <p:txBody>
          <a:bodyPr wrap="square" lIns="36000" tIns="0" rIns="0" bIns="0" rtlCol="0" anchor="ctr" anchorCtr="0">
            <a:spAutoFit/>
          </a:bodyPr>
          <a:lstStyle>
            <a:lvl1pPr marL="0" indent="0">
              <a:buNone/>
              <a:defRPr lang="en-US" sz="1800" baseline="0" dirty="0" smtClean="0">
                <a:solidFill>
                  <a:srgbClr val="00B0F0"/>
                </a:solidFill>
                <a:cs typeface="Arial" pitchFamily="34" charset="0"/>
              </a:defRPr>
            </a:lvl1pPr>
          </a:lstStyle>
          <a:p>
            <a:pPr marL="0" lvl="0"/>
            <a:r>
              <a:rPr lang="en-US" dirty="0" smtClean="0"/>
              <a:t>Slide title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28600" y="49169"/>
            <a:ext cx="7992888" cy="307777"/>
          </a:xfrm>
          <a:noFill/>
        </p:spPr>
        <p:txBody>
          <a:bodyPr wrap="square" lIns="36000" tIns="0" rIns="0" bIns="0" rtlCol="0" anchor="ctr" anchorCtr="0">
            <a:spAutoFit/>
          </a:bodyPr>
          <a:lstStyle>
            <a:lvl1pPr marL="0" indent="0">
              <a:buNone/>
              <a:defRPr lang="en-US" sz="2000" b="1" baseline="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pPr marL="0" lvl="0"/>
            <a:r>
              <a:rPr lang="en-US" dirty="0" smtClean="0"/>
              <a:t>Section header</a:t>
            </a:r>
          </a:p>
        </p:txBody>
      </p:sp>
      <p:sp>
        <p:nvSpPr>
          <p:cNvPr id="25" name="Номер слайда 5"/>
          <p:cNvSpPr txBox="1">
            <a:spLocks/>
          </p:cNvSpPr>
          <p:nvPr userDrawn="1"/>
        </p:nvSpPr>
        <p:spPr>
          <a:xfrm>
            <a:off x="6739268" y="655143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E0F4141-11C1-40E5-A1A7-2EABF66DD29C}" type="slidenum">
              <a:rPr lang="ru-RU" sz="8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ru-RU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5" name="Прямая соединительная линия 8"/>
          <p:cNvCxnSpPr/>
          <p:nvPr userDrawn="1"/>
        </p:nvCxnSpPr>
        <p:spPr>
          <a:xfrm>
            <a:off x="137160" y="762000"/>
            <a:ext cx="88696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4724400"/>
            <a:ext cx="8229600" cy="1066800"/>
          </a:xfrm>
          <a:solidFill>
            <a:schemeClr val="bg1">
              <a:lumMod val="95000"/>
            </a:schemeClr>
          </a:solidFill>
        </p:spPr>
        <p:txBody>
          <a:bodyPr anchor="t">
            <a:no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Key take away </a:t>
            </a:r>
            <a:endParaRPr lang="en-US" dirty="0"/>
          </a:p>
        </p:txBody>
      </p:sp>
      <p:cxnSp>
        <p:nvCxnSpPr>
          <p:cNvPr id="45" name="Прямая соединительная линия 7"/>
          <p:cNvCxnSpPr/>
          <p:nvPr userDrawn="1"/>
        </p:nvCxnSpPr>
        <p:spPr>
          <a:xfrm>
            <a:off x="228600" y="6453336"/>
            <a:ext cx="86400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able Placeholder 4"/>
          <p:cNvSpPr>
            <a:spLocks noGrp="1"/>
          </p:cNvSpPr>
          <p:nvPr>
            <p:ph type="tbl" sz="quarter" idx="20" hasCustomPrompt="1"/>
          </p:nvPr>
        </p:nvSpPr>
        <p:spPr>
          <a:xfrm>
            <a:off x="523874" y="1752600"/>
            <a:ext cx="8239125" cy="2743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s_key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 userDrawn="1"/>
        </p:nvCxnSpPr>
        <p:spPr>
          <a:xfrm>
            <a:off x="228600" y="6453336"/>
            <a:ext cx="86400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37160" y="762000"/>
            <a:ext cx="88696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2350" y="152400"/>
            <a:ext cx="541768" cy="46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415697"/>
            <a:ext cx="7992888" cy="276999"/>
          </a:xfrm>
          <a:noFill/>
        </p:spPr>
        <p:txBody>
          <a:bodyPr wrap="square" lIns="36000" tIns="0" rIns="0" bIns="0" rtlCol="0" anchor="ctr" anchorCtr="0">
            <a:spAutoFit/>
          </a:bodyPr>
          <a:lstStyle>
            <a:lvl1pPr marL="0" indent="0">
              <a:buNone/>
              <a:defRPr lang="en-US" sz="1800" baseline="0" dirty="0" smtClean="0">
                <a:solidFill>
                  <a:srgbClr val="00B0F0"/>
                </a:solidFill>
                <a:cs typeface="Arial" pitchFamily="34" charset="0"/>
              </a:defRPr>
            </a:lvl1pPr>
          </a:lstStyle>
          <a:p>
            <a:pPr marL="0" lvl="0"/>
            <a:r>
              <a:rPr lang="en-US" dirty="0" smtClean="0"/>
              <a:t>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28600" y="49169"/>
            <a:ext cx="7992888" cy="307777"/>
          </a:xfrm>
          <a:noFill/>
        </p:spPr>
        <p:txBody>
          <a:bodyPr wrap="square" lIns="36000" tIns="0" rIns="0" bIns="0" rtlCol="0" anchor="ctr" anchorCtr="0">
            <a:spAutoFit/>
          </a:bodyPr>
          <a:lstStyle>
            <a:lvl1pPr marL="0" indent="0">
              <a:buNone/>
              <a:defRPr lang="en-US" sz="2000" b="1" baseline="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pPr marL="0" lvl="0"/>
            <a:r>
              <a:rPr lang="en-US" dirty="0" smtClean="0"/>
              <a:t>Section header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739268" y="655143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E0F4141-11C1-40E5-A1A7-2EABF66DD29C}" type="slidenum">
              <a:rPr lang="ru-RU" sz="8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ru-RU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452562"/>
            <a:ext cx="2971800" cy="1604405"/>
          </a:xfrm>
        </p:spPr>
        <p:txBody>
          <a:bodyPr anchor="ctr">
            <a:noAutofit/>
          </a:bodyPr>
          <a:lstStyle>
            <a:lvl1pPr marL="0" indent="0">
              <a:buNone/>
              <a:defRPr sz="8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0"/>
            </a:lvl2pPr>
            <a:lvl3pPr marL="914400" indent="0">
              <a:buNone/>
              <a:defRPr sz="8000"/>
            </a:lvl3pPr>
            <a:lvl4pPr marL="1371600" indent="0">
              <a:buNone/>
              <a:defRPr sz="8000"/>
            </a:lvl4pPr>
            <a:lvl5pPr marL="1828800" indent="0">
              <a:buNone/>
              <a:defRPr sz="8000"/>
            </a:lvl5pPr>
          </a:lstStyle>
          <a:p>
            <a:pPr lvl="0"/>
            <a:r>
              <a:rPr lang="en-US" dirty="0" smtClean="0"/>
              <a:t>DATA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95600"/>
            <a:ext cx="2209800" cy="304800"/>
          </a:xfrm>
        </p:spPr>
        <p:txBody>
          <a:bodyPr anchor="ctr">
            <a:noAutofit/>
          </a:bodyPr>
          <a:lstStyle>
            <a:lvl1pPr marL="0" indent="0">
              <a:buNone/>
              <a:defRPr sz="1800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Unit / info</a:t>
            </a:r>
            <a:endParaRPr lang="en-US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562600" y="2207535"/>
            <a:ext cx="2971800" cy="1604405"/>
          </a:xfrm>
        </p:spPr>
        <p:txBody>
          <a:bodyPr anchor="ctr">
            <a:noAutofit/>
          </a:bodyPr>
          <a:lstStyle>
            <a:lvl1pPr marL="0" indent="0">
              <a:buNone/>
              <a:defRPr sz="8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0"/>
            </a:lvl2pPr>
            <a:lvl3pPr marL="914400" indent="0">
              <a:buNone/>
              <a:defRPr sz="8000"/>
            </a:lvl3pPr>
            <a:lvl4pPr marL="1371600" indent="0">
              <a:buNone/>
              <a:defRPr sz="8000"/>
            </a:lvl4pPr>
            <a:lvl5pPr marL="1828800" indent="0">
              <a:buNone/>
              <a:defRPr sz="8000"/>
            </a:lvl5pPr>
          </a:lstStyle>
          <a:p>
            <a:pPr lvl="0"/>
            <a:r>
              <a:rPr lang="en-US" dirty="0" smtClean="0"/>
              <a:t>DATA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324600" y="3650573"/>
            <a:ext cx="2209800" cy="304800"/>
          </a:xfrm>
        </p:spPr>
        <p:txBody>
          <a:bodyPr anchor="ctr">
            <a:noAutofit/>
          </a:bodyPr>
          <a:lstStyle>
            <a:lvl1pPr marL="0" indent="0">
              <a:buNone/>
              <a:defRPr sz="1800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Unit / info</a:t>
            </a:r>
            <a:endParaRPr lang="en-US" dirty="0"/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576800" y="3944478"/>
            <a:ext cx="2971800" cy="1604405"/>
          </a:xfrm>
        </p:spPr>
        <p:txBody>
          <a:bodyPr anchor="ctr">
            <a:noAutofit/>
          </a:bodyPr>
          <a:lstStyle>
            <a:lvl1pPr marL="0" indent="0">
              <a:buNone/>
              <a:defRPr sz="8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0"/>
            </a:lvl2pPr>
            <a:lvl3pPr marL="914400" indent="0">
              <a:buNone/>
              <a:defRPr sz="8000"/>
            </a:lvl3pPr>
            <a:lvl4pPr marL="1371600" indent="0">
              <a:buNone/>
              <a:defRPr sz="8000"/>
            </a:lvl4pPr>
            <a:lvl5pPr marL="1828800" indent="0">
              <a:buNone/>
              <a:defRPr sz="8000"/>
            </a:lvl5pPr>
          </a:lstStyle>
          <a:p>
            <a:pPr lvl="0"/>
            <a:r>
              <a:rPr lang="en-US" dirty="0" smtClean="0"/>
              <a:t>DATA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338800" y="5387516"/>
            <a:ext cx="2209800" cy="304800"/>
          </a:xfrm>
        </p:spPr>
        <p:txBody>
          <a:bodyPr anchor="ctr">
            <a:noAutofit/>
          </a:bodyPr>
          <a:lstStyle>
            <a:lvl1pPr marL="0" indent="0">
              <a:buNone/>
              <a:defRPr sz="1800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Unit /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4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 userDrawn="1"/>
        </p:nvCxnSpPr>
        <p:spPr>
          <a:xfrm>
            <a:off x="137160" y="762000"/>
            <a:ext cx="88696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2350" y="152400"/>
            <a:ext cx="541768" cy="46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415697"/>
            <a:ext cx="7992888" cy="276999"/>
          </a:xfrm>
          <a:noFill/>
        </p:spPr>
        <p:txBody>
          <a:bodyPr wrap="square" lIns="36000" tIns="0" rIns="0" bIns="0" rtlCol="0" anchor="ctr" anchorCtr="0">
            <a:spAutoFit/>
          </a:bodyPr>
          <a:lstStyle>
            <a:lvl1pPr marL="0" indent="0">
              <a:buNone/>
              <a:defRPr lang="en-US" sz="1800" baseline="0" dirty="0" smtClean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marL="0" lvl="0"/>
            <a:r>
              <a:rPr lang="en-US" dirty="0" smtClean="0"/>
              <a:t>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28600" y="49169"/>
            <a:ext cx="7992888" cy="307777"/>
          </a:xfrm>
          <a:noFill/>
        </p:spPr>
        <p:txBody>
          <a:bodyPr wrap="square" lIns="36000" tIns="0" rIns="0" bIns="0" rtlCol="0" anchor="ctr" anchorCtr="0">
            <a:spAutoFit/>
          </a:bodyPr>
          <a:lstStyle>
            <a:lvl1pPr marL="0" indent="0">
              <a:buNone/>
              <a:defRPr lang="en-US" sz="2000" b="1" baseline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marL="0" lvl="0"/>
            <a:r>
              <a:rPr lang="en-US" dirty="0" smtClean="0"/>
              <a:t>Section header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739268" y="655143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E0F4141-11C1-40E5-A1A7-2EABF66DD29C}" type="slidenum">
              <a:rPr lang="ru-RU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ru-RU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1300163"/>
            <a:ext cx="4953000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2588456"/>
            <a:ext cx="4953000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3876749"/>
            <a:ext cx="4953000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28600" y="5165042"/>
            <a:ext cx="4953000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943600" y="1301361"/>
            <a:ext cx="2719634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943600" y="2589654"/>
            <a:ext cx="2719634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5943600" y="3877947"/>
            <a:ext cx="2719634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5943600" y="5166240"/>
            <a:ext cx="2719634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63" name="Прямая соединительная линия 7"/>
          <p:cNvCxnSpPr/>
          <p:nvPr userDrawn="1"/>
        </p:nvCxnSpPr>
        <p:spPr>
          <a:xfrm>
            <a:off x="228600" y="6453336"/>
            <a:ext cx="86400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594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EuroChem Agro Title only">
    <p:bg>
      <p:bgPr>
        <a:solidFill>
          <a:srgbClr val="0538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04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4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5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78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2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43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72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43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5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CF3E3-945F-4AFE-B1EF-116C23CB8F23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8C3F5-AF5E-4096-AF62-2580844E4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7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7" r:id="rId14"/>
    <p:sldLayoutId id="2147483678" r:id="rId15"/>
    <p:sldLayoutId id="214748367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chart" Target="../charts/char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Dmitry.Sidorenko@eurochem.ru" TargetMode="External"/><Relationship Id="rId2" Type="http://schemas.openxmlformats.org/officeDocument/2006/relationships/hyperlink" Target="mailto:Mariya.Vizirskaya@eurochem.ru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agrodep@eurochem.ru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1816" y="1340768"/>
            <a:ext cx="749996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Эффективное минеральное питание земляники от компании </a:t>
            </a:r>
            <a:r>
              <a:rPr lang="ru-RU" sz="3600" b="1" dirty="0" err="1" smtClean="0">
                <a:solidFill>
                  <a:schemeClr val="bg1"/>
                </a:solidFill>
              </a:rPr>
              <a:t>ЕвроХим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49" y="597218"/>
            <a:ext cx="2441291" cy="610323"/>
          </a:xfrm>
          <a:prstGeom prst="rect">
            <a:avLst/>
          </a:prstGeom>
        </p:spPr>
      </p:pic>
      <p:sp>
        <p:nvSpPr>
          <p:cNvPr id="6" name="Текст 4"/>
          <p:cNvSpPr txBox="1">
            <a:spLocks/>
          </p:cNvSpPr>
          <p:nvPr/>
        </p:nvSpPr>
        <p:spPr>
          <a:xfrm>
            <a:off x="336049" y="2780928"/>
            <a:ext cx="7543800" cy="566172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Дмитрий Сидоренко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20</a:t>
            </a:r>
            <a:r>
              <a:rPr lang="ru-RU" dirty="0" smtClean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347100"/>
            <a:ext cx="9144000" cy="35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187624" y="2348880"/>
            <a:ext cx="6934200" cy="1447800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220000"/>
              </a:lnSpc>
            </a:pPr>
            <a:r>
              <a:rPr lang="ru-RU" sz="3900" dirty="0" smtClean="0"/>
              <a:t>Основные этапы планирования программы питания </a:t>
            </a:r>
            <a:r>
              <a:rPr lang="ru-RU" sz="3900" dirty="0" smtClean="0"/>
              <a:t>ягодных культур</a:t>
            </a:r>
            <a:endParaRPr lang="ru-RU" sz="39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152400" y="6172200"/>
            <a:ext cx="7543800" cy="566172"/>
          </a:xfrm>
        </p:spPr>
        <p:txBody>
          <a:bodyPr>
            <a:normAutofit/>
          </a:bodyPr>
          <a:lstStyle/>
          <a:p>
            <a:r>
              <a:rPr lang="ru-RU" dirty="0" smtClean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46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цели минерального питания на землянике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657051" y="1700808"/>
            <a:ext cx="7488237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 smtClean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</a:pPr>
            <a:r>
              <a:rPr lang="ru-RU" altLang="ru-RU" sz="1800" dirty="0" smtClean="0">
                <a:solidFill>
                  <a:srgbClr val="002060"/>
                </a:solidFill>
                <a:cs typeface="Calibri" panose="020F0502020204030204" pitchFamily="34" charset="0"/>
              </a:rPr>
              <a:t>Калибр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</a:pPr>
            <a:r>
              <a:rPr lang="ru-RU" altLang="ru-RU" sz="1800" dirty="0" smtClean="0">
                <a:solidFill>
                  <a:srgbClr val="002060"/>
                </a:solidFill>
                <a:cs typeface="Calibri" panose="020F0502020204030204" pitchFamily="34" charset="0"/>
              </a:rPr>
              <a:t>Товарность, цвет</a:t>
            </a:r>
            <a:endParaRPr lang="ru-RU" altLang="ru-RU" sz="180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</a:pPr>
            <a:r>
              <a:rPr lang="ru-RU" altLang="ru-RU" sz="1800" dirty="0" smtClean="0">
                <a:solidFill>
                  <a:srgbClr val="002060"/>
                </a:solidFill>
                <a:cs typeface="Calibri" panose="020F0502020204030204" pitchFamily="34" charset="0"/>
              </a:rPr>
              <a:t>Хранение</a:t>
            </a:r>
            <a:endParaRPr lang="ru-RU" altLang="ru-RU" sz="180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</a:pPr>
            <a:r>
              <a:rPr lang="ru-RU" alt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Транспортабельность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</a:pPr>
            <a:r>
              <a:rPr lang="ru-RU" alt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Устойчивость к механическим повреждениям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</a:pPr>
            <a:r>
              <a:rPr lang="ru-RU" alt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Устойчивость к неблагоприятным условиям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</a:pPr>
            <a:r>
              <a:rPr lang="ru-RU" alt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Стабильное плодоношение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6136" y="1809683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82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Способы </a:t>
            </a: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выращивания клубники</a:t>
            </a:r>
          </a:p>
          <a:p>
            <a:r>
              <a:rPr lang="ru-RU" sz="2000" spc="-150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в полевых условиях без орошения</a:t>
            </a:r>
          </a:p>
          <a:p>
            <a:r>
              <a:rPr lang="ru-RU" sz="2000" spc="-150" dirty="0" smtClean="0">
                <a:solidFill>
                  <a:srgbClr val="002060"/>
                </a:solidFill>
                <a:cs typeface="Calibri" panose="020F0502020204030204" pitchFamily="34" charset="0"/>
              </a:rPr>
              <a:t>в </a:t>
            </a:r>
            <a:r>
              <a:rPr 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полевых условиях с орошением</a:t>
            </a:r>
          </a:p>
          <a:p>
            <a:r>
              <a:rPr 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в полевых условиях с капельным орошением</a:t>
            </a:r>
          </a:p>
          <a:p>
            <a:r>
              <a:rPr 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в полевых условиях с капельным орошением  и закрытием почвы полимерными материалами</a:t>
            </a:r>
          </a:p>
          <a:p>
            <a:r>
              <a:rPr 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в полевых условиях с капельным орошением  и закрытием почвы соломой или другой растительной мульчей</a:t>
            </a:r>
          </a:p>
          <a:p>
            <a:r>
              <a:rPr 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в пленочных парниках</a:t>
            </a:r>
          </a:p>
          <a:p>
            <a:r>
              <a:rPr 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в парниках из </a:t>
            </a:r>
            <a:r>
              <a:rPr lang="ru-RU" sz="2000" spc="-150" dirty="0" err="1">
                <a:solidFill>
                  <a:srgbClr val="002060"/>
                </a:solidFill>
                <a:cs typeface="Calibri" panose="020F0502020204030204" pitchFamily="34" charset="0"/>
              </a:rPr>
              <a:t>спанбонда</a:t>
            </a:r>
            <a:endParaRPr lang="ru-RU" sz="2000" spc="-15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r>
              <a:rPr 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в стеклянных теплицах</a:t>
            </a:r>
          </a:p>
          <a:p>
            <a:r>
              <a:rPr 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в высокотехнологичных теплицах с полностью контролируемым климатом и автоматизацией всех процессов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Способы </a:t>
            </a: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выращивания клубники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564903"/>
            <a:ext cx="5760000" cy="32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7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Способы </a:t>
            </a: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выращивания клубники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33" y="2060848"/>
            <a:ext cx="645333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Способы </a:t>
            </a: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выращивания клубники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4" y="2060848"/>
            <a:ext cx="800100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2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Способы </a:t>
            </a: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выращивания клубники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79" y="1988840"/>
            <a:ext cx="6496241" cy="374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Способы </a:t>
            </a: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выращивания клубники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1988840"/>
            <a:ext cx="5760000" cy="374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Способы </a:t>
            </a: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выращивания клубники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7" y="2060848"/>
            <a:ext cx="6372225" cy="35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None/>
            </a:pP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2355" y="1187546"/>
            <a:ext cx="7128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>
                <a:srgbClr val="C00000"/>
              </a:buClr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Какие 3 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химических 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элемента 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составляют более 98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 сухого вещества 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земляники (корни, листья, ягоды)?</a:t>
            </a:r>
            <a:endParaRPr lang="en-US" alt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2534176"/>
            <a:ext cx="7179313" cy="369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Способы </a:t>
            </a: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выращивания клубники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5760000" cy="38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Способы </a:t>
            </a: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выращивания клубники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84" y="2132856"/>
            <a:ext cx="606043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Способы </a:t>
            </a: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выращивания клубники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00" y="2132856"/>
            <a:ext cx="4800000" cy="316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109468"/>
            <a:ext cx="7992888" cy="677108"/>
          </a:xfrm>
        </p:spPr>
        <p:txBody>
          <a:bodyPr/>
          <a:lstStyle/>
          <a:p>
            <a:r>
              <a:rPr lang="ru-RU" altLang="ru-RU" dirty="0">
                <a:solidFill>
                  <a:srgbClr val="002060"/>
                </a:solidFill>
                <a:latin typeface="Calibri" panose="020F0502020204030204" pitchFamily="34" charset="0"/>
              </a:rPr>
              <a:t>Диагностика </a:t>
            </a:r>
            <a:r>
              <a:rPr lang="ru-RU" alt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воды</a:t>
            </a:r>
            <a:endParaRPr lang="ru-RU" altLang="ru-RU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850" y="1052736"/>
            <a:ext cx="8496300" cy="22240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+mn-lt"/>
              </a:rPr>
              <a:t>Вода для орошения и опрыскиваний:</a:t>
            </a:r>
            <a:endParaRPr lang="en-US" altLang="ru-RU" sz="24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рН оптимальный рН </a:t>
            </a:r>
            <a:r>
              <a:rPr lang="en-US" altLang="ru-RU" sz="1600" dirty="0">
                <a:solidFill>
                  <a:srgbClr val="002060"/>
                </a:solidFill>
                <a:latin typeface="+mn-lt"/>
              </a:rPr>
              <a:t>5,5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-</a:t>
            </a:r>
            <a:r>
              <a:rPr lang="en-US" altLang="ru-RU" sz="1600" dirty="0">
                <a:solidFill>
                  <a:srgbClr val="002060"/>
                </a:solidFill>
                <a:latin typeface="+mn-lt"/>
              </a:rPr>
              <a:t>6,5</a:t>
            </a:r>
            <a:endParaRPr lang="ru-RU" altLang="ru-RU" sz="16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ЕС (электропроводность)  менее </a:t>
            </a: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0,7 </a:t>
            </a:r>
            <a:r>
              <a:rPr lang="ru-RU" altLang="ru-RU" sz="1600" dirty="0" err="1">
                <a:solidFill>
                  <a:srgbClr val="002060"/>
                </a:solidFill>
                <a:latin typeface="+mn-lt"/>
              </a:rPr>
              <a:t>мСм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/см</a:t>
            </a:r>
          </a:p>
          <a:p>
            <a:pPr marL="457200" indent="-457200">
              <a:buClr>
                <a:srgbClr val="008000"/>
              </a:buClr>
              <a:buAutoNum type="arabicPeriod"/>
              <a:defRPr/>
            </a:pPr>
            <a:endParaRPr lang="en-US" altLang="ru-RU" sz="1700" dirty="0" smtClean="0"/>
          </a:p>
          <a:p>
            <a:pPr marL="457200" indent="-457200">
              <a:buClr>
                <a:srgbClr val="008000"/>
              </a:buClr>
              <a:buAutoNum type="arabicPeriod"/>
              <a:defRPr/>
            </a:pPr>
            <a:endParaRPr lang="ru-RU" altLang="ru-RU" sz="17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9428" y="3411946"/>
            <a:ext cx="2943777" cy="2207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8087" y="2214711"/>
            <a:ext cx="2671056" cy="38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539552" y="287007"/>
            <a:ext cx="5994666" cy="307777"/>
          </a:xfrm>
        </p:spPr>
        <p:txBody>
          <a:bodyPr/>
          <a:lstStyle/>
          <a:p>
            <a:r>
              <a:rPr lang="ru-RU" dirty="0" smtClean="0"/>
              <a:t>Влияние количества солей на урожайность ягод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619672" y="1204080"/>
            <a:ext cx="5616179" cy="60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61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Снижение </a:t>
            </a:r>
            <a:r>
              <a:rPr lang="ru-RU" altLang="ru-RU" sz="1661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урожайности </a:t>
            </a:r>
            <a:r>
              <a:rPr lang="ru-RU" altLang="ru-RU" sz="1661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в зависимости от степени засоления воды</a:t>
            </a:r>
            <a:endParaRPr lang="ru-RU" altLang="ru-RU" sz="1661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113222"/>
              </p:ext>
            </p:extLst>
          </p:nvPr>
        </p:nvGraphicFramePr>
        <p:xfrm>
          <a:off x="971599" y="2416605"/>
          <a:ext cx="7128792" cy="2938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9"/>
                <a:gridCol w="1692187"/>
                <a:gridCol w="1782198"/>
                <a:gridCol w="1782198"/>
              </a:tblGrid>
              <a:tr h="82377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Myriad Hebrew"/>
                        </a:rPr>
                        <a:t>Культура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Myriad Hebrew"/>
                      </a:endParaRPr>
                    </a:p>
                  </a:txBody>
                  <a:tcPr marL="71438" marR="71438" marT="71438" marB="71438" anchor="ctr"/>
                </a:tc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yriad Hebrew"/>
                        </a:rPr>
                        <a:t>EC (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Myriad Hebrew"/>
                        </a:rPr>
                        <a:t>дСм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yriad Hebrew"/>
                        </a:rPr>
                        <a:t> / м), при котором урожай снизился на: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Myriad Hebrew"/>
                      </a:endParaRPr>
                    </a:p>
                  </a:txBody>
                  <a:tcPr marL="71438" marR="71438" marT="71438" marB="7143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5206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Hebrew"/>
                        </a:rPr>
                        <a:t>Процент снижения урожайности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Hebrew"/>
                      </a:endParaRP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Hebrew"/>
                        </a:rPr>
                        <a:t>10%</a:t>
                      </a: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Hebrew"/>
                        </a:rPr>
                        <a:t>25%</a:t>
                      </a: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Hebrew"/>
                        </a:rPr>
                        <a:t>50%</a:t>
                      </a:r>
                    </a:p>
                  </a:txBody>
                  <a:tcPr marL="71438" marR="71438" marT="71438" marB="71438" anchor="ctr"/>
                </a:tc>
              </a:tr>
              <a:tr h="515206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 smtClean="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Ежевика</a:t>
                      </a:r>
                      <a:endParaRPr lang="ru-RU" sz="1400" dirty="0">
                        <a:solidFill>
                          <a:srgbClr val="1F1F1F"/>
                        </a:solidFill>
                        <a:effectLst/>
                        <a:latin typeface="Myriad Hebrew"/>
                      </a:endParaRP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1,5</a:t>
                      </a: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2,0</a:t>
                      </a: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2.5</a:t>
                      </a:r>
                    </a:p>
                  </a:txBody>
                  <a:tcPr marL="71438" marR="71438" marT="71438" marB="71438" anchor="ctr"/>
                </a:tc>
              </a:tr>
              <a:tr h="515206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 smtClean="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Голубика</a:t>
                      </a:r>
                      <a:endParaRPr lang="ru-RU" sz="1400" dirty="0">
                        <a:solidFill>
                          <a:srgbClr val="1F1F1F"/>
                        </a:solidFill>
                        <a:effectLst/>
                        <a:latin typeface="Myriad Hebrew"/>
                      </a:endParaRP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1,0</a:t>
                      </a: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1,5</a:t>
                      </a: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2,0</a:t>
                      </a:r>
                    </a:p>
                  </a:txBody>
                  <a:tcPr marL="71438" marR="71438" marT="71438" marB="71438" anchor="ctr"/>
                </a:tc>
              </a:tr>
              <a:tr h="515206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Малина</a:t>
                      </a: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1,5</a:t>
                      </a: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2,0</a:t>
                      </a:r>
                    </a:p>
                  </a:txBody>
                  <a:tcPr marL="71438" marR="71438" marT="71438" marB="7143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1F1F1F"/>
                          </a:solidFill>
                          <a:effectLst/>
                          <a:latin typeface="Myriad Hebrew"/>
                        </a:rPr>
                        <a:t>2.5</a:t>
                      </a:r>
                    </a:p>
                  </a:txBody>
                  <a:tcPr marL="71438" marR="71438" marT="71438" marB="71438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14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109468"/>
            <a:ext cx="7992888" cy="677108"/>
          </a:xfrm>
        </p:spPr>
        <p:txBody>
          <a:bodyPr/>
          <a:lstStyle/>
          <a:p>
            <a:r>
              <a:rPr lang="ru-RU" altLang="ru-RU" dirty="0">
                <a:solidFill>
                  <a:srgbClr val="002060"/>
                </a:solidFill>
                <a:latin typeface="Calibri" panose="020F0502020204030204" pitchFamily="34" charset="0"/>
              </a:rPr>
              <a:t>Диагностика </a:t>
            </a:r>
            <a:r>
              <a:rPr lang="ru-RU" alt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почвы</a:t>
            </a:r>
          </a:p>
          <a:p>
            <a:endParaRPr lang="en-US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850" y="1052737"/>
            <a:ext cx="8496300" cy="15841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+mn-lt"/>
              </a:rPr>
              <a:t>Почва:</a:t>
            </a:r>
            <a:endParaRPr lang="en-US" altLang="ru-RU" sz="24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рН оптимальный рН </a:t>
            </a:r>
            <a:r>
              <a:rPr lang="en-US" altLang="ru-RU" sz="1600" dirty="0">
                <a:solidFill>
                  <a:srgbClr val="002060"/>
                </a:solidFill>
                <a:latin typeface="+mn-lt"/>
              </a:rPr>
              <a:t>5,5</a:t>
            </a: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-7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Определяем 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Макро- и Микроэлементы</a:t>
            </a:r>
            <a:endParaRPr lang="en-US" altLang="ru-RU" sz="1600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buClr>
                <a:srgbClr val="008000"/>
              </a:buClr>
              <a:buAutoNum type="arabicPeriod"/>
              <a:defRPr/>
            </a:pPr>
            <a:endParaRPr lang="ru-RU" altLang="ru-RU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077312"/>
            <a:ext cx="4015792" cy="2639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95398"/>
            <a:ext cx="5579918" cy="268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питание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0920" y="451948"/>
            <a:ext cx="7992888" cy="276999"/>
          </a:xfrm>
        </p:spPr>
        <p:txBody>
          <a:bodyPr/>
          <a:lstStyle/>
          <a:p>
            <a:r>
              <a:rPr lang="ru-RU" dirty="0" smtClean="0"/>
              <a:t>Особенности минерального питания ягод</a:t>
            </a:r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495226" y="1305104"/>
            <a:ext cx="7464275" cy="609398"/>
          </a:xfrm>
          <a:solidFill>
            <a:schemeClr val="bg1"/>
          </a:solidFill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Вынос</a:t>
            </a:r>
            <a:r>
              <a:rPr lang="en-US" b="1" dirty="0" smtClean="0">
                <a:solidFill>
                  <a:srgbClr val="002060"/>
                </a:solidFill>
              </a:rPr>
              <a:t> NPK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в зависимости от сорта, кг/га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https://www.yara.us/contentassets/8488181c7e3d4aeda6a859fd10c9fd71/us-media/npk-uptake-by-strawberry-variety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14425" b="7730"/>
          <a:stretch/>
        </p:blipFill>
        <p:spPr bwMode="auto">
          <a:xfrm>
            <a:off x="824089" y="1914502"/>
            <a:ext cx="7580341" cy="3989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770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питание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0920" y="451948"/>
            <a:ext cx="7992888" cy="276999"/>
          </a:xfrm>
        </p:spPr>
        <p:txBody>
          <a:bodyPr/>
          <a:lstStyle/>
          <a:p>
            <a:r>
              <a:rPr lang="ru-RU" dirty="0" smtClean="0"/>
              <a:t>Особенности минерального питания ягод</a:t>
            </a:r>
            <a:endParaRPr lang="ru-RU" dirty="0"/>
          </a:p>
        </p:txBody>
      </p:sp>
      <p:pic>
        <p:nvPicPr>
          <p:cNvPr id="6" name="Рисунок 5" descr="https://www.yara.us/contentassets/8488181c7e3d4aeda6a859fd10c9fd71/us-media/macronutrient-uptake-in-strawberries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906" y="2190044"/>
            <a:ext cx="7815716" cy="32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492906" y="1072225"/>
            <a:ext cx="7464275" cy="1274195"/>
          </a:xfrm>
          <a:solidFill>
            <a:schemeClr val="bg1"/>
          </a:solidFill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Динамика потребления элементов питания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Субстрат (перлит)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Поглощение эл-</a:t>
            </a:r>
            <a:r>
              <a:rPr lang="ru-RU" dirty="0" err="1" smtClean="0">
                <a:solidFill>
                  <a:srgbClr val="002060"/>
                </a:solidFill>
              </a:rPr>
              <a:t>тов</a:t>
            </a:r>
            <a:r>
              <a:rPr lang="ru-RU" dirty="0" smtClean="0">
                <a:solidFill>
                  <a:srgbClr val="002060"/>
                </a:solidFill>
              </a:rPr>
              <a:t> питания мг/растение/день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23107" y="5504202"/>
          <a:ext cx="6830760" cy="457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33979"/>
                <a:gridCol w="1429581"/>
                <a:gridCol w="914400"/>
                <a:gridCol w="1135872"/>
                <a:gridCol w="1056063"/>
                <a:gridCol w="1160865"/>
              </a:tblGrid>
              <a:tr h="37730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Высадка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Отрастание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Цветение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Завязывание ягод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Начало уборки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Конец уборки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330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9871" y="411871"/>
            <a:ext cx="6810508" cy="236027"/>
          </a:xfrm>
        </p:spPr>
        <p:txBody>
          <a:bodyPr/>
          <a:lstStyle/>
          <a:p>
            <a:r>
              <a:rPr lang="ru-RU" sz="1704" dirty="0" err="1">
                <a:latin typeface="Calibri" panose="020F0502020204030204" pitchFamily="34" charset="0"/>
              </a:rPr>
              <a:t>ЕвроХим</a:t>
            </a:r>
            <a:r>
              <a:rPr lang="ru-RU" sz="1704" dirty="0">
                <a:latin typeface="Calibri" panose="020F0502020204030204" pitchFamily="34" charset="0"/>
              </a:rPr>
              <a:t> сегодня</a:t>
            </a:r>
          </a:p>
        </p:txBody>
      </p:sp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1715179" y="7544679"/>
            <a:ext cx="157412" cy="31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7913" tIns="38957" rIns="77913" bIns="3895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34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Text Placeholder 66"/>
          <p:cNvSpPr txBox="1">
            <a:spLocks/>
          </p:cNvSpPr>
          <p:nvPr/>
        </p:nvSpPr>
        <p:spPr>
          <a:xfrm>
            <a:off x="546476" y="479979"/>
            <a:ext cx="6810508" cy="236022"/>
          </a:xfrm>
          <a:prstGeom prst="rect">
            <a:avLst/>
          </a:prstGeom>
        </p:spPr>
        <p:txBody>
          <a:bodyPr vert="horz" lIns="77913" tIns="38957" rIns="77913" bIns="38957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23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3"/>
          <p:cNvSpPr>
            <a:spLocks noChangeArrowheads="1"/>
          </p:cNvSpPr>
          <p:nvPr/>
        </p:nvSpPr>
        <p:spPr bwMode="auto">
          <a:xfrm>
            <a:off x="1390539" y="7468554"/>
            <a:ext cx="157412" cy="31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7913" tIns="38957" rIns="77913" bIns="38957" numCol="1" anchor="ctr" anchorCtr="0" compatLnSpc="1">
            <a:prstTxWarp prst="textNoShape">
              <a:avLst/>
            </a:prstTxWarp>
            <a:spAutoFit/>
          </a:bodyPr>
          <a:lstStyle/>
          <a:p>
            <a:pPr defTabSz="779173" fontAlgn="base">
              <a:spcBef>
                <a:spcPct val="0"/>
              </a:spcBef>
              <a:spcAft>
                <a:spcPct val="0"/>
              </a:spcAft>
            </a:pPr>
            <a:endParaRPr lang="en-US" altLang="en-US" sz="1534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49871" y="74097"/>
            <a:ext cx="6810508" cy="276999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Комплексное питание сельскохозяйственных культур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1694" y="1326844"/>
            <a:ext cx="8265372" cy="50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599" algn="ctr">
              <a:lnSpc>
                <a:spcPct val="120000"/>
              </a:lnSpc>
            </a:pPr>
            <a:r>
              <a:rPr lang="ru-RU" sz="2215" b="1" cap="all" dirty="0">
                <a:solidFill>
                  <a:srgbClr val="002060"/>
                </a:solidFill>
                <a:cs typeface="Arial" panose="020B0604020202020204" pitchFamily="34" charset="0"/>
              </a:rPr>
              <a:t>Самая широкая линейка минеральных удобрений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4" y="2231975"/>
            <a:ext cx="410813" cy="427695"/>
          </a:xfrm>
          <a:prstGeom prst="rect">
            <a:avLst/>
          </a:prstGeom>
        </p:spPr>
      </p:pic>
      <p:sp>
        <p:nvSpPr>
          <p:cNvPr id="15" name="object 20"/>
          <p:cNvSpPr txBox="1"/>
          <p:nvPr/>
        </p:nvSpPr>
        <p:spPr>
          <a:xfrm>
            <a:off x="624706" y="3456445"/>
            <a:ext cx="1873700" cy="795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666">
              <a:lnSpc>
                <a:spcPts val="1966"/>
              </a:lnSpc>
            </a:pPr>
            <a:r>
              <a:rPr sz="1662" dirty="0">
                <a:solidFill>
                  <a:srgbClr val="002060"/>
                </a:solidFill>
                <a:cs typeface="BMUMIJ+PFDinTextCompPro-Regular"/>
              </a:rPr>
              <a:t>Азотные</a:t>
            </a:r>
          </a:p>
          <a:p>
            <a:pPr>
              <a:lnSpc>
                <a:spcPts val="1966"/>
              </a:lnSpc>
              <a:spcBef>
                <a:spcPts val="73"/>
              </a:spcBef>
            </a:pPr>
            <a:r>
              <a:rPr sz="1662" dirty="0">
                <a:solidFill>
                  <a:srgbClr val="002060"/>
                </a:solidFill>
                <a:cs typeface="BMUMIJ+PFDinTextCompPro-Regular"/>
              </a:rPr>
              <a:t>Фосфорные</a:t>
            </a:r>
          </a:p>
          <a:p>
            <a:pPr marL="45791">
              <a:lnSpc>
                <a:spcPts val="1966"/>
              </a:lnSpc>
              <a:spcBef>
                <a:spcPts val="73"/>
              </a:spcBef>
            </a:pPr>
            <a:r>
              <a:rPr sz="1662" dirty="0">
                <a:solidFill>
                  <a:srgbClr val="002060"/>
                </a:solidFill>
                <a:cs typeface="BMUMIJ+PFDinTextCompPro-Regular"/>
              </a:rPr>
              <a:t>Калийные</a:t>
            </a:r>
          </a:p>
        </p:txBody>
      </p:sp>
      <p:sp>
        <p:nvSpPr>
          <p:cNvPr id="17" name="object 16"/>
          <p:cNvSpPr txBox="1"/>
          <p:nvPr/>
        </p:nvSpPr>
        <p:spPr>
          <a:xfrm>
            <a:off x="689140" y="3013576"/>
            <a:ext cx="1056249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32"/>
              </a:lnSpc>
            </a:pPr>
            <a:r>
              <a:rPr sz="1846" b="1" dirty="0">
                <a:solidFill>
                  <a:srgbClr val="002060"/>
                </a:solidFill>
                <a:cs typeface="AWMRFM+PFDinTextCompPro-Medium"/>
              </a:rPr>
              <a:t>ПРОСТЫЕ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2" y="2260148"/>
            <a:ext cx="427695" cy="427695"/>
          </a:xfrm>
          <a:prstGeom prst="rect">
            <a:avLst/>
          </a:prstGeom>
        </p:spPr>
      </p:pic>
      <p:sp>
        <p:nvSpPr>
          <p:cNvPr id="21" name="object 16"/>
          <p:cNvSpPr txBox="1"/>
          <p:nvPr/>
        </p:nvSpPr>
        <p:spPr>
          <a:xfrm>
            <a:off x="2291332" y="3013434"/>
            <a:ext cx="1619992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32"/>
              </a:lnSpc>
            </a:pPr>
            <a:r>
              <a:rPr lang="ru-RU" sz="1846" b="1" dirty="0">
                <a:solidFill>
                  <a:srgbClr val="002060"/>
                </a:solidFill>
                <a:cs typeface="AWMRFM+PFDinTextCompPro-Medium"/>
              </a:rPr>
              <a:t>КОМПЛЕКСНЫЕ</a:t>
            </a:r>
            <a:endParaRPr sz="1846" b="1" dirty="0">
              <a:solidFill>
                <a:srgbClr val="002060"/>
              </a:solidFill>
              <a:cs typeface="AWMRFM+PFDinTextCompPro-Medium"/>
            </a:endParaRPr>
          </a:p>
        </p:txBody>
      </p:sp>
      <p:sp>
        <p:nvSpPr>
          <p:cNvPr id="23" name="object 21"/>
          <p:cNvSpPr txBox="1"/>
          <p:nvPr/>
        </p:nvSpPr>
        <p:spPr>
          <a:xfrm>
            <a:off x="1914653" y="3474334"/>
            <a:ext cx="2524071" cy="795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6414">
              <a:lnSpc>
                <a:spcPts val="1966"/>
              </a:lnSpc>
            </a:pPr>
            <a:r>
              <a:rPr lang="ru-RU" sz="1662" dirty="0">
                <a:solidFill>
                  <a:srgbClr val="002060"/>
                </a:solidFill>
                <a:cs typeface="BMUMIJ+PFDinTextCompPro-Regular"/>
              </a:rPr>
              <a:t>    </a:t>
            </a:r>
            <a:r>
              <a:rPr sz="1662" dirty="0" err="1">
                <a:solidFill>
                  <a:srgbClr val="002060"/>
                </a:solidFill>
                <a:cs typeface="BMUMIJ+PFDinTextCompPro-Regular"/>
              </a:rPr>
              <a:t>Аммофос</a:t>
            </a:r>
            <a:endParaRPr sz="1662" dirty="0">
              <a:solidFill>
                <a:srgbClr val="002060"/>
              </a:solidFill>
              <a:cs typeface="BMUMIJ+PFDinTextCompPro-Regular"/>
            </a:endParaRPr>
          </a:p>
          <a:p>
            <a:pPr marL="300282">
              <a:lnSpc>
                <a:spcPts val="1966"/>
              </a:lnSpc>
              <a:spcBef>
                <a:spcPts val="73"/>
              </a:spcBef>
            </a:pPr>
            <a:r>
              <a:rPr lang="ru-RU" sz="1662" dirty="0">
                <a:solidFill>
                  <a:srgbClr val="002060"/>
                </a:solidFill>
                <a:cs typeface="BMUMIJ+PFDinTextCompPro-Regular"/>
              </a:rPr>
              <a:t>   </a:t>
            </a:r>
            <a:r>
              <a:rPr sz="1662" dirty="0" err="1">
                <a:solidFill>
                  <a:srgbClr val="002060"/>
                </a:solidFill>
                <a:cs typeface="BMUMIJ+PFDinTextCompPro-Regular"/>
              </a:rPr>
              <a:t>Сульфоаммофос</a:t>
            </a:r>
            <a:endParaRPr sz="1662" dirty="0">
              <a:solidFill>
                <a:srgbClr val="002060"/>
              </a:solidFill>
              <a:cs typeface="BMUMIJ+PFDinTextCompPro-Regular"/>
            </a:endParaRPr>
          </a:p>
          <a:p>
            <a:pPr>
              <a:lnSpc>
                <a:spcPts val="1966"/>
              </a:lnSpc>
              <a:spcBef>
                <a:spcPts val="73"/>
              </a:spcBef>
            </a:pPr>
            <a:r>
              <a:rPr sz="1662" dirty="0">
                <a:solidFill>
                  <a:srgbClr val="002060"/>
                </a:solidFill>
                <a:cs typeface="BMUMIJ+PFDinTextCompPro-Regular"/>
              </a:rPr>
              <a:t>Комплексные марки NPK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32" y="2231975"/>
            <a:ext cx="467088" cy="467088"/>
          </a:xfrm>
          <a:prstGeom prst="rect">
            <a:avLst/>
          </a:prstGeom>
        </p:spPr>
      </p:pic>
      <p:sp>
        <p:nvSpPr>
          <p:cNvPr id="29" name="object 18"/>
          <p:cNvSpPr txBox="1"/>
          <p:nvPr/>
        </p:nvSpPr>
        <p:spPr>
          <a:xfrm>
            <a:off x="4378977" y="3031601"/>
            <a:ext cx="2349402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32"/>
              </a:lnSpc>
            </a:pPr>
            <a:r>
              <a:rPr sz="1846" b="1" dirty="0">
                <a:solidFill>
                  <a:srgbClr val="002060"/>
                </a:solidFill>
                <a:cs typeface="AWMRFM+PFDinTextCompPro-Medium"/>
              </a:rPr>
              <a:t>ВОДОРАСТВОРИМЫЕ</a:t>
            </a:r>
          </a:p>
        </p:txBody>
      </p:sp>
      <p:sp>
        <p:nvSpPr>
          <p:cNvPr id="30" name="object 21"/>
          <p:cNvSpPr txBox="1"/>
          <p:nvPr/>
        </p:nvSpPr>
        <p:spPr>
          <a:xfrm>
            <a:off x="3819876" y="3591396"/>
            <a:ext cx="3007413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6414">
              <a:lnSpc>
                <a:spcPts val="1966"/>
              </a:lnSpc>
            </a:pPr>
            <a:r>
              <a:rPr lang="ru-RU" sz="1662" dirty="0">
                <a:solidFill>
                  <a:srgbClr val="002060"/>
                </a:solidFill>
                <a:cs typeface="BMUMIJ+PFDinTextCompPro-Regular"/>
              </a:rPr>
              <a:t> </a:t>
            </a:r>
            <a:r>
              <a:rPr lang="en-US" sz="1662" dirty="0">
                <a:solidFill>
                  <a:srgbClr val="002060"/>
                </a:solidFill>
                <a:cs typeface="BMUMIJ+PFDinTextCompPro-Regular"/>
              </a:rPr>
              <a:t>NPK</a:t>
            </a:r>
            <a:r>
              <a:rPr lang="ru-RU" sz="1662" dirty="0">
                <a:solidFill>
                  <a:srgbClr val="002060"/>
                </a:solidFill>
                <a:cs typeface="BMUMIJ+PFDinTextCompPro-Regular"/>
              </a:rPr>
              <a:t> с микроэлементами</a:t>
            </a:r>
            <a:endParaRPr sz="1662" dirty="0">
              <a:solidFill>
                <a:srgbClr val="002060"/>
              </a:solidFill>
              <a:cs typeface="BMUMIJ+PFDinTextCompPro-Regular"/>
            </a:endParaRPr>
          </a:p>
          <a:p>
            <a:pPr marL="300282">
              <a:lnSpc>
                <a:spcPts val="1966"/>
              </a:lnSpc>
              <a:spcBef>
                <a:spcPts val="73"/>
              </a:spcBef>
            </a:pPr>
            <a:r>
              <a:rPr lang="ru-RU" sz="1662" dirty="0">
                <a:solidFill>
                  <a:srgbClr val="002060"/>
                </a:solidFill>
                <a:cs typeface="BMUMIJ+PFDinTextCompPro-Regular"/>
              </a:rPr>
              <a:t>          6 Моно-продуктов</a:t>
            </a:r>
            <a:endParaRPr sz="1662" dirty="0">
              <a:solidFill>
                <a:srgbClr val="002060"/>
              </a:solidFill>
              <a:cs typeface="BMUMIJ+PFDinTextCompPro-Regular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21" y="2231641"/>
            <a:ext cx="315144" cy="478343"/>
          </a:xfrm>
          <a:prstGeom prst="rect">
            <a:avLst/>
          </a:prstGeom>
        </p:spPr>
      </p:pic>
      <p:sp>
        <p:nvSpPr>
          <p:cNvPr id="35" name="object 18"/>
          <p:cNvSpPr txBox="1"/>
          <p:nvPr/>
        </p:nvSpPr>
        <p:spPr>
          <a:xfrm>
            <a:off x="6793909" y="3031600"/>
            <a:ext cx="2349402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32"/>
              </a:lnSpc>
            </a:pPr>
            <a:r>
              <a:rPr lang="ru-RU" sz="1846" b="1" dirty="0">
                <a:solidFill>
                  <a:srgbClr val="002060"/>
                </a:solidFill>
                <a:cs typeface="AWMRFM+PFDinTextCompPro-Medium"/>
              </a:rPr>
              <a:t>ИННОВАЦИОННЫЕ</a:t>
            </a:r>
            <a:endParaRPr sz="1846" b="1" dirty="0">
              <a:solidFill>
                <a:srgbClr val="002060"/>
              </a:solidFill>
              <a:cs typeface="AWMRFM+PFDinTextCompPro-Medium"/>
            </a:endParaRPr>
          </a:p>
        </p:txBody>
      </p:sp>
      <p:sp>
        <p:nvSpPr>
          <p:cNvPr id="36" name="object 21"/>
          <p:cNvSpPr txBox="1"/>
          <p:nvPr/>
        </p:nvSpPr>
        <p:spPr>
          <a:xfrm>
            <a:off x="6521497" y="3632808"/>
            <a:ext cx="3007413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6414">
              <a:lnSpc>
                <a:spcPts val="1966"/>
              </a:lnSpc>
            </a:pPr>
            <a:r>
              <a:rPr lang="ru-RU" sz="1662" dirty="0">
                <a:solidFill>
                  <a:srgbClr val="002060"/>
                </a:solidFill>
                <a:cs typeface="BMUMIJ+PFDinTextCompPro-Regular"/>
              </a:rPr>
              <a:t> Карбамид </a:t>
            </a:r>
            <a:r>
              <a:rPr lang="en-US" sz="1662" dirty="0">
                <a:solidFill>
                  <a:srgbClr val="002060"/>
                </a:solidFill>
                <a:cs typeface="BMUMIJ+PFDinTextCompPro-Regular"/>
              </a:rPr>
              <a:t>UTEC</a:t>
            </a:r>
            <a:endParaRPr sz="1662" dirty="0">
              <a:solidFill>
                <a:srgbClr val="002060"/>
              </a:solidFill>
              <a:cs typeface="BMUMIJ+PFDinTextCompPro-Regular"/>
            </a:endParaRPr>
          </a:p>
          <a:p>
            <a:pPr marL="300282">
              <a:lnSpc>
                <a:spcPts val="1966"/>
              </a:lnSpc>
              <a:spcBef>
                <a:spcPts val="73"/>
              </a:spcBef>
            </a:pPr>
            <a:r>
              <a:rPr lang="ru-RU" sz="1662" dirty="0">
                <a:solidFill>
                  <a:srgbClr val="002060"/>
                </a:solidFill>
                <a:cs typeface="BMUMIJ+PFDinTextCompPro-Regular"/>
              </a:rPr>
              <a:t>        </a:t>
            </a:r>
            <a:r>
              <a:rPr lang="en-US" sz="1662" dirty="0">
                <a:solidFill>
                  <a:srgbClr val="002060"/>
                </a:solidFill>
                <a:cs typeface="BMUMIJ+PFDinTextCompPro-Regular"/>
              </a:rPr>
              <a:t>   </a:t>
            </a:r>
            <a:r>
              <a:rPr lang="ru-RU" sz="1662" dirty="0">
                <a:solidFill>
                  <a:srgbClr val="002060"/>
                </a:solidFill>
                <a:cs typeface="BMUMIJ+PFDinTextCompPro-Regular"/>
              </a:rPr>
              <a:t>  КАС + </a:t>
            </a:r>
            <a:r>
              <a:rPr lang="en-US" sz="1662" dirty="0">
                <a:solidFill>
                  <a:srgbClr val="002060"/>
                </a:solidFill>
                <a:cs typeface="BMUMIJ+PFDinTextCompPro-Regular"/>
              </a:rPr>
              <a:t>S</a:t>
            </a:r>
            <a:endParaRPr sz="1662" dirty="0">
              <a:solidFill>
                <a:srgbClr val="002060"/>
              </a:solidFill>
              <a:cs typeface="BMUMIJ+PFDinTextCompPro-Regular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484" y="4552395"/>
            <a:ext cx="6070013" cy="149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776" indent="-263776">
              <a:buFont typeface="Wingdings" panose="05000000000000000000" pitchFamily="2" charset="2"/>
              <a:buChar char="ü"/>
            </a:pPr>
            <a:r>
              <a:rPr lang="ru-RU" sz="1662" b="1" dirty="0">
                <a:solidFill>
                  <a:srgbClr val="002060"/>
                </a:solidFill>
                <a:cs typeface="BMUMIJ+PFDinTextCompPro-Regular"/>
              </a:rPr>
              <a:t>Полный спектр традиционных продуктов</a:t>
            </a:r>
          </a:p>
          <a:p>
            <a:pPr marL="263776" indent="-263776">
              <a:lnSpc>
                <a:spcPct val="150000"/>
              </a:lnSpc>
              <a:spcBef>
                <a:spcPts val="467"/>
              </a:spcBef>
              <a:buFont typeface="Wingdings" panose="05000000000000000000" pitchFamily="2" charset="2"/>
              <a:buChar char="ü"/>
            </a:pPr>
            <a:r>
              <a:rPr lang="ru-RU" sz="1662" b="1" dirty="0">
                <a:solidFill>
                  <a:srgbClr val="002060"/>
                </a:solidFill>
                <a:cs typeface="BMUMIJ+PFDinTextCompPro-Regular"/>
              </a:rPr>
              <a:t>Гранулированные комплексные NPK</a:t>
            </a:r>
            <a:endParaRPr lang="en-US" sz="1662" b="1" dirty="0">
              <a:solidFill>
                <a:srgbClr val="002060"/>
              </a:solidFill>
              <a:cs typeface="BMUMIJ+PFDinTextCompPro-Regular"/>
            </a:endParaRPr>
          </a:p>
          <a:p>
            <a:pPr marL="263776" indent="-263776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62" b="1" dirty="0">
                <a:solidFill>
                  <a:srgbClr val="002060"/>
                </a:solidFill>
                <a:cs typeface="BMUMIJ+PFDinTextCompPro-Regular"/>
              </a:rPr>
              <a:t>Широкая линейка водорастворимых удобрений</a:t>
            </a:r>
          </a:p>
          <a:p>
            <a:pPr marL="263776" indent="-263776">
              <a:spcBef>
                <a:spcPts val="467"/>
              </a:spcBef>
              <a:buFont typeface="Wingdings" panose="05000000000000000000" pitchFamily="2" charset="2"/>
              <a:buChar char="ü"/>
            </a:pPr>
            <a:r>
              <a:rPr lang="ru-RU" sz="1662" b="1" dirty="0">
                <a:solidFill>
                  <a:srgbClr val="002060"/>
                </a:solidFill>
                <a:cs typeface="BMUMIJ+PFDinTextCompPro-Regular"/>
              </a:rPr>
              <a:t>Инновационные продукты с повышенной эффективностью</a:t>
            </a:r>
          </a:p>
        </p:txBody>
      </p:sp>
    </p:spTree>
    <p:extLst>
      <p:ext uri="{BB962C8B-B14F-4D97-AF65-F5344CB8AC3E}">
        <p14:creationId xmlns:p14="http://schemas.microsoft.com/office/powerpoint/2010/main" val="40356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92" y="3632691"/>
            <a:ext cx="1102017" cy="180700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46" y="3590542"/>
            <a:ext cx="1126417" cy="184701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39" y="3549644"/>
            <a:ext cx="1166330" cy="191246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0" y="2938232"/>
            <a:ext cx="1209376" cy="1983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411480"/>
            <a:ext cx="7992888" cy="276999"/>
          </a:xfrm>
        </p:spPr>
        <p:txBody>
          <a:bodyPr/>
          <a:lstStyle/>
          <a:p>
            <a:r>
              <a:rPr lang="ru-RU" sz="2000" dirty="0">
                <a:latin typeface="Calibri" panose="020F0502020204030204" pitchFamily="34" charset="0"/>
              </a:rPr>
              <a:t>Водорастворимые </a:t>
            </a:r>
            <a:r>
              <a:rPr lang="en-US" sz="2000" dirty="0">
                <a:latin typeface="Calibri" panose="020F0502020204030204" pitchFamily="34" charset="0"/>
              </a:rPr>
              <a:t>NPK</a:t>
            </a:r>
            <a:r>
              <a:rPr lang="ru-RU" sz="2000" dirty="0">
                <a:latin typeface="Calibri" panose="020F0502020204030204" pitchFamily="34" charset="0"/>
              </a:rPr>
              <a:t> удобрения </a:t>
            </a:r>
            <a:r>
              <a:rPr lang="en-US" sz="2000" dirty="0" err="1">
                <a:latin typeface="Calibri" panose="020F0502020204030204" pitchFamily="34" charset="0"/>
              </a:rPr>
              <a:t>Aqualis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8706" y="741372"/>
            <a:ext cx="588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cs typeface="Arial" pitchFamily="34" charset="0"/>
              </a:rPr>
              <a:t>7</a:t>
            </a:r>
            <a:r>
              <a:rPr lang="ru-RU" sz="24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cs typeface="Arial" pitchFamily="34" charset="0"/>
              </a:rPr>
              <a:t>марок для любой стадии развития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577569" y="1153131"/>
            <a:ext cx="3744416" cy="587552"/>
            <a:chOff x="773796" y="692696"/>
            <a:chExt cx="3744416" cy="58755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264" y="711268"/>
              <a:ext cx="503594" cy="56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96" y="692696"/>
              <a:ext cx="621241" cy="569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349860" y="759272"/>
              <a:ext cx="14939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меси с КАС, ХСЗР, биопрепаратами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14864" y="758111"/>
              <a:ext cx="13033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  <a:p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растворимость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2120851" y="3007946"/>
            <a:ext cx="1837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Равновесные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704566" y="3000322"/>
            <a:ext cx="2673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Повышенный Калий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0296" y="5500296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рименяют на промежуточных </a:t>
            </a:r>
            <a:b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стадиях вегетации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40538" y="5500482"/>
            <a:ext cx="2952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рименяют в конце вегетации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9859" y="4938885"/>
            <a:ext cx="1546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рименяют в начале вегетации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59859" y="2207692"/>
            <a:ext cx="1698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Повышенный ФОСФОР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7320" y="6178904"/>
            <a:ext cx="8280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*Микроэлементы  в хелатной форме </a:t>
            </a:r>
            <a:r>
              <a:rPr lang="en-US" sz="1200" b="1" dirty="0">
                <a:solidFill>
                  <a:srgbClr val="002060"/>
                </a:solidFill>
                <a:cs typeface="Arial" panose="020B0604020202020204" pitchFamily="34" charset="0"/>
              </a:rPr>
              <a:t>B</a:t>
            </a:r>
            <a:r>
              <a:rPr lang="ru-RU" sz="12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-0,02</a:t>
            </a:r>
            <a:r>
              <a:rPr lang="ru-RU" sz="1200" b="1" i="1" dirty="0">
                <a:solidFill>
                  <a:srgbClr val="002060"/>
                </a:solidFill>
                <a:cs typeface="Arial" panose="020B0604020202020204" pitchFamily="34" charset="0"/>
              </a:rPr>
              <a:t>%, </a:t>
            </a:r>
            <a:r>
              <a:rPr lang="en-US" sz="1200" b="1" i="1" dirty="0">
                <a:solidFill>
                  <a:srgbClr val="002060"/>
                </a:solidFill>
                <a:cs typeface="Arial" panose="020B0604020202020204" pitchFamily="34" charset="0"/>
              </a:rPr>
              <a:t>Cu</a:t>
            </a:r>
            <a:r>
              <a:rPr lang="ru-RU" sz="1200" b="1" i="1" dirty="0">
                <a:solidFill>
                  <a:srgbClr val="002060"/>
                </a:solidFill>
                <a:cs typeface="Arial" panose="020B0604020202020204" pitchFamily="34" charset="0"/>
              </a:rPr>
              <a:t>-0,005%, </a:t>
            </a:r>
            <a:r>
              <a:rPr lang="en-US" sz="12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Mn</a:t>
            </a:r>
            <a:r>
              <a:rPr lang="ru-RU" sz="1200" b="1" i="1" dirty="0">
                <a:solidFill>
                  <a:srgbClr val="002060"/>
                </a:solidFill>
                <a:cs typeface="Arial" panose="020B0604020202020204" pitchFamily="34" charset="0"/>
              </a:rPr>
              <a:t>-0,005%, </a:t>
            </a:r>
            <a:r>
              <a:rPr lang="en-US" sz="1200" b="1" i="1" dirty="0">
                <a:solidFill>
                  <a:srgbClr val="002060"/>
                </a:solidFill>
                <a:cs typeface="Arial" panose="020B0604020202020204" pitchFamily="34" charset="0"/>
              </a:rPr>
              <a:t>Zn</a:t>
            </a:r>
            <a:r>
              <a:rPr lang="ru-RU" sz="1200" b="1" i="1" dirty="0">
                <a:solidFill>
                  <a:srgbClr val="002060"/>
                </a:solidFill>
                <a:cs typeface="Arial" panose="020B0604020202020204" pitchFamily="34" charset="0"/>
              </a:rPr>
              <a:t>-0,01%, </a:t>
            </a:r>
            <a:r>
              <a:rPr lang="en-US" sz="1200" b="1" i="1" dirty="0">
                <a:solidFill>
                  <a:srgbClr val="002060"/>
                </a:solidFill>
                <a:cs typeface="Arial" panose="020B0604020202020204" pitchFamily="34" charset="0"/>
              </a:rPr>
              <a:t>Fe</a:t>
            </a:r>
            <a:r>
              <a:rPr lang="ru-RU" sz="1200" b="1" i="1" dirty="0">
                <a:solidFill>
                  <a:srgbClr val="002060"/>
                </a:solidFill>
                <a:cs typeface="Arial" panose="020B0604020202020204" pitchFamily="34" charset="0"/>
              </a:rPr>
              <a:t>-0,07%, </a:t>
            </a:r>
            <a:r>
              <a:rPr lang="en-US" sz="1200" b="1" i="1" dirty="0">
                <a:solidFill>
                  <a:srgbClr val="002060"/>
                </a:solidFill>
                <a:cs typeface="Arial" panose="020B0604020202020204" pitchFamily="34" charset="0"/>
              </a:rPr>
              <a:t>Mo</a:t>
            </a:r>
            <a:r>
              <a:rPr lang="ru-RU" sz="1200" b="1" i="1" dirty="0">
                <a:solidFill>
                  <a:srgbClr val="002060"/>
                </a:solidFill>
                <a:cs typeface="Arial" panose="020B0604020202020204" pitchFamily="34" charset="0"/>
              </a:rPr>
              <a:t>-0,004</a:t>
            </a:r>
            <a:r>
              <a:rPr lang="ru-RU" sz="12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%</a:t>
            </a:r>
            <a:endParaRPr lang="ru-RU" sz="1200" b="1" i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97" y="3657940"/>
            <a:ext cx="1083775" cy="177709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11" y="2915917"/>
            <a:ext cx="1181647" cy="193757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70" y="3670231"/>
            <a:ext cx="1080281" cy="1771364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7489794" y="2207692"/>
            <a:ext cx="1698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Специальная марка</a:t>
            </a:r>
          </a:p>
        </p:txBody>
      </p:sp>
      <p:pic>
        <p:nvPicPr>
          <p:cNvPr id="47" name="Picture 2" descr="https://assets.brandfolder.com/pxbe2y-cuuza8-ggg2me/v/6753166/original/aqualis_logo_horiz_cmyk.ep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33" y="1870308"/>
            <a:ext cx="3863637" cy="7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32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Основные элементы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99592" y="1484784"/>
            <a:ext cx="748823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 smtClean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None/>
            </a:pP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Необходимые элементы питания</a:t>
            </a:r>
            <a:endParaRPr lang="en-US" altLang="ru-RU" sz="2400" b="1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None/>
            </a:pP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Углекислый газ 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CO</a:t>
            </a:r>
            <a:r>
              <a:rPr lang="en-US" altLang="ru-RU" sz="1400" spc="-150" dirty="0">
                <a:solidFill>
                  <a:srgbClr val="002060"/>
                </a:solidFill>
                <a:cs typeface="Calibri" panose="020F0502020204030204" pitchFamily="34" charset="0"/>
              </a:rPr>
              <a:t>2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None/>
            </a:pP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Вода 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H</a:t>
            </a:r>
            <a:r>
              <a:rPr lang="en-US" altLang="ru-RU" sz="1400" spc="-150" dirty="0">
                <a:solidFill>
                  <a:srgbClr val="002060"/>
                </a:solidFill>
                <a:cs typeface="Calibri" panose="020F0502020204030204" pitchFamily="34" charset="0"/>
              </a:rPr>
              <a:t>2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O</a:t>
            </a:r>
            <a:endParaRPr lang="ru-RU" altLang="ru-RU" sz="2000" spc="-15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Макроэлементы</a:t>
            </a:r>
            <a:r>
              <a:rPr lang="ru-RU" altLang="ru-RU" sz="2000" spc="-150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(вынос исчисляется в кг на 1 т продукции): Азот </a:t>
            </a:r>
            <a:r>
              <a:rPr lang="ru-RU" altLang="ru-RU" sz="2000" spc="-150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ru-RU" sz="2000" spc="-150" dirty="0" smtClean="0">
                <a:solidFill>
                  <a:srgbClr val="002060"/>
                </a:solidFill>
                <a:cs typeface="Calibri" panose="020F0502020204030204" pitchFamily="34" charset="0"/>
              </a:rPr>
              <a:t>N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, Фосфор Р, Калий К, Сера 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S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, Кальций 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Ca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, Магний 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Mg</a:t>
            </a:r>
            <a:endParaRPr lang="ru-RU" altLang="ru-RU" sz="2000" spc="-15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None/>
            </a:pPr>
            <a:r>
              <a:rPr lang="ru-RU" alt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Микроэлементы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(вынос исчисляется в г на 1 т продукции): Марганец </a:t>
            </a:r>
            <a:r>
              <a:rPr lang="en-US" altLang="ru-RU" sz="2000" spc="-150" dirty="0" err="1">
                <a:solidFill>
                  <a:srgbClr val="002060"/>
                </a:solidFill>
                <a:cs typeface="Calibri" panose="020F0502020204030204" pitchFamily="34" charset="0"/>
              </a:rPr>
              <a:t>Mn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, Цинк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Zn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, Железо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Fe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, Медь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Cu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, Бор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B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, Молибден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Mo</a:t>
            </a:r>
            <a:endParaRPr lang="ru-RU" altLang="ru-RU" sz="2000" spc="-15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None/>
            </a:pPr>
            <a:r>
              <a:rPr lang="ru-RU" altLang="ru-RU" sz="2000" spc="-150" dirty="0" smtClean="0">
                <a:solidFill>
                  <a:srgbClr val="002060"/>
                </a:solidFill>
                <a:cs typeface="Calibri" panose="020F0502020204030204" pitchFamily="34" charset="0"/>
              </a:rPr>
              <a:t>Натрий 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Na</a:t>
            </a:r>
            <a:r>
              <a:rPr lang="ru-RU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и Хлор</a:t>
            </a:r>
            <a:r>
              <a:rPr lang="en-US" altLang="ru-RU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 Cl</a:t>
            </a:r>
            <a:r>
              <a:rPr lang="en-US" altLang="ru-RU" sz="14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.</a:t>
            </a:r>
            <a:endParaRPr lang="ru-RU" altLang="ru-RU" sz="14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2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061" y="2348880"/>
            <a:ext cx="365760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Предпочтительные характеристики удобрений для листовых подкормок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063" y="1035821"/>
            <a:ext cx="4370761" cy="17851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lnSpc>
                <a:spcPct val="80000"/>
              </a:lnSpc>
              <a:defRPr sz="2400" spc="-150">
                <a:solidFill>
                  <a:srgbClr val="5C666F"/>
                </a:solidFill>
                <a:latin typeface="HeliosCondLightC"/>
                <a:cs typeface="HeliosCondLightC"/>
              </a:defRPr>
            </a:lvl1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Хорошая растворимость;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Низкая молекулярная масса;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рН раствора в диапазоне 5,0-6 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Форма удобрений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95" r="11841" b="-180"/>
          <a:stretch/>
        </p:blipFill>
        <p:spPr>
          <a:xfrm rot="5400000">
            <a:off x="5806384" y="-408189"/>
            <a:ext cx="1705680" cy="483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246063" y="3580522"/>
          <a:ext cx="8722925" cy="2675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1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22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22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22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22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222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8768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</a:rPr>
                        <a:t>Марка</a:t>
                      </a:r>
                      <a:endParaRPr lang="ru-RU" sz="1400" b="1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u="none" dirty="0" smtClean="0">
                          <a:solidFill>
                            <a:srgbClr val="002060"/>
                          </a:solidFill>
                          <a:effectLst/>
                        </a:rPr>
                        <a:t>рН раствора</a:t>
                      </a:r>
                      <a:endParaRPr lang="ru-RU" sz="1600" b="1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2060"/>
                          </a:solidFill>
                          <a:effectLst/>
                        </a:rPr>
                        <a:t>0,1%</a:t>
                      </a:r>
                      <a:endParaRPr lang="ru-RU" sz="1400" b="1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2060"/>
                          </a:solidFill>
                          <a:effectLst/>
                        </a:rPr>
                        <a:t>0,5%</a:t>
                      </a:r>
                      <a:endParaRPr lang="ru-RU" sz="1400" b="1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2060"/>
                          </a:solidFill>
                          <a:effectLst/>
                        </a:rPr>
                        <a:t>1%</a:t>
                      </a:r>
                      <a:endParaRPr lang="ru-RU" sz="1400" b="1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2060"/>
                          </a:solidFill>
                          <a:effectLst/>
                        </a:rPr>
                        <a:t>5%</a:t>
                      </a:r>
                      <a:endParaRPr lang="ru-RU" sz="1400" b="1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2060"/>
                          </a:solidFill>
                          <a:effectLst/>
                        </a:rPr>
                        <a:t>10%</a:t>
                      </a:r>
                      <a:endParaRPr lang="ru-RU" sz="1400" b="1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6:14:35</a:t>
                      </a:r>
                      <a:r>
                        <a:rPr lang="en-US" sz="1600" u="non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n-US" sz="1600" u="none" dirty="0" err="1">
                          <a:solidFill>
                            <a:srgbClr val="002060"/>
                          </a:solidFill>
                          <a:effectLst/>
                        </a:rPr>
                        <a:t>MgO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+МЭ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5,0-5,4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4,7-5,1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4,6-5,0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4,3-4,7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4,2-4,6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12:8:31</a:t>
                      </a:r>
                      <a:r>
                        <a:rPr lang="en-US" sz="1600" u="non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n-US" sz="1600" u="none" dirty="0" err="1">
                          <a:solidFill>
                            <a:srgbClr val="002060"/>
                          </a:solidFill>
                          <a:effectLst/>
                        </a:rPr>
                        <a:t>MgO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 +МЭ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5,1-5,5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4,8-5,2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4,8-5,2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4,3-4,7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4,2-4,6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13:40:13</a:t>
                      </a:r>
                      <a:r>
                        <a:rPr lang="en-US" sz="1600" u="non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4,9-5,3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4,5-4,9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4,4-4,8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4,12-4,5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4,0-4,4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15:15:30</a:t>
                      </a:r>
                      <a:r>
                        <a:rPr lang="en-US" sz="1600" u="non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+1,</a:t>
                      </a:r>
                      <a:r>
                        <a:rPr lang="en-US" sz="1600" u="none" dirty="0">
                          <a:solidFill>
                            <a:srgbClr val="002060"/>
                          </a:solidFill>
                          <a:effectLst/>
                        </a:rPr>
                        <a:t>5MgO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+МЭ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4,9-5,3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4,7-5,1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4,6-5,0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4,3-4,7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4,1-4,5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smtClean="0">
                          <a:solidFill>
                            <a:srgbClr val="002060"/>
                          </a:solidFill>
                          <a:effectLst/>
                        </a:rPr>
                        <a:t>18:18:18</a:t>
                      </a:r>
                      <a:r>
                        <a:rPr lang="en-US" sz="1600" u="none" baseline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n-US" sz="1600" u="none" dirty="0" err="1">
                          <a:solidFill>
                            <a:srgbClr val="002060"/>
                          </a:solidFill>
                          <a:effectLst/>
                        </a:rPr>
                        <a:t>MgO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+ 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4,9-5,3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4,6-5,0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4,5-4,9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4,2-4,6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4,0-4,4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20:20:20</a:t>
                      </a:r>
                      <a:r>
                        <a:rPr lang="en-US" sz="1600" u="non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4,9-5,3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4,8-5,2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4,7-5,1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4,4-4,8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4,2-4,6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86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1477109" y="7601897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62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Text Placeholder 65"/>
          <p:cNvSpPr txBox="1">
            <a:spLocks/>
          </p:cNvSpPr>
          <p:nvPr/>
        </p:nvSpPr>
        <p:spPr>
          <a:xfrm>
            <a:off x="1339480" y="1466025"/>
            <a:ext cx="6333155" cy="3140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B0F0"/>
                </a:solidFill>
                <a:latin typeface="Calibri" panose="020F0502020204030204" pitchFamily="34" charset="0"/>
              </a:rPr>
              <a:t>Два основных сегмента рынка:</a:t>
            </a:r>
            <a:endParaRPr lang="en-US" sz="18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66"/>
          <p:cNvSpPr txBox="1">
            <a:spLocks/>
          </p:cNvSpPr>
          <p:nvPr/>
        </p:nvSpPr>
        <p:spPr>
          <a:xfrm>
            <a:off x="211016" y="234225"/>
            <a:ext cx="7378050" cy="255691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08" dirty="0">
              <a:latin typeface="Calibri" panose="020F0502020204030204" pitchFamily="34" charset="0"/>
            </a:endParaRPr>
          </a:p>
        </p:txBody>
      </p:sp>
      <p:sp>
        <p:nvSpPr>
          <p:cNvPr id="10" name="Rectangle 93"/>
          <p:cNvSpPr>
            <a:spLocks noChangeArrowheads="1"/>
          </p:cNvSpPr>
          <p:nvPr/>
        </p:nvSpPr>
        <p:spPr bwMode="auto">
          <a:xfrm>
            <a:off x="1125416" y="7519428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altLang="en-US" sz="1662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955" y="2000783"/>
            <a:ext cx="3902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Листовые 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</a:rPr>
              <a:t>подкормки </a:t>
            </a: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полевых культур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86753" y="4887223"/>
            <a:ext cx="3385675" cy="1357556"/>
            <a:chOff x="240080" y="3794680"/>
            <a:chExt cx="4218120" cy="166666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080" y="3926971"/>
              <a:ext cx="1472838" cy="1467887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5769" y="3927087"/>
              <a:ext cx="1442431" cy="1446881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6477" y="3794680"/>
              <a:ext cx="1281716" cy="1666667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0" y="811767"/>
            <a:ext cx="9144000" cy="66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Комплексные 100% водорастворимые удобрения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с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сбалансированным содержанием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микроэлементов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1016" y="2791581"/>
            <a:ext cx="89837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В РФ часто используется термин - 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МИКРОУДОБРЕНИЯ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63776" indent="-26377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Все элементы питания 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доступны растениям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63776" indent="-26377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Состав выверен </a:t>
            </a: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экспертами по питанию 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растений, </a:t>
            </a: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что позволяет:</a:t>
            </a:r>
          </a:p>
          <a:p>
            <a:pPr marL="707791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Нивелировать дефицит микроэлементов в растении на любой стадии вегетации </a:t>
            </a:r>
          </a:p>
          <a:p>
            <a:pPr marL="707791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Избежать негативного эффекта на растения по причине переизбытка </a:t>
            </a:r>
            <a:r>
              <a:rPr lang="ru-R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д.в</a:t>
            </a: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 marL="263776" indent="-26377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Высокое качество 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использованием </a:t>
            </a: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Европейского сырья высочайшего 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качества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98" y="3847065"/>
            <a:ext cx="2630378" cy="240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26308" y="2000783"/>
            <a:ext cx="3223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Системы 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</a:rPr>
              <a:t>капельного орошения </a:t>
            </a:r>
            <a:b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</a:rPr>
              <a:t>(Открытый и защищённый грунт)</a:t>
            </a:r>
          </a:p>
        </p:txBody>
      </p:sp>
      <p:cxnSp>
        <p:nvCxnSpPr>
          <p:cNvPr id="4" name="Прямая со стрелкой 3"/>
          <p:cNvCxnSpPr>
            <a:stCxn id="6" idx="2"/>
            <a:endCxn id="11" idx="0"/>
          </p:cNvCxnSpPr>
          <p:nvPr/>
        </p:nvCxnSpPr>
        <p:spPr>
          <a:xfrm flipH="1">
            <a:off x="2298337" y="1780070"/>
            <a:ext cx="2207721" cy="22071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6" idx="2"/>
            <a:endCxn id="2" idx="0"/>
          </p:cNvCxnSpPr>
          <p:nvPr/>
        </p:nvCxnSpPr>
        <p:spPr>
          <a:xfrm>
            <a:off x="4506058" y="1780070"/>
            <a:ext cx="2432224" cy="22071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411480"/>
            <a:ext cx="7992888" cy="276999"/>
          </a:xfrm>
        </p:spPr>
        <p:txBody>
          <a:bodyPr/>
          <a:lstStyle/>
          <a:p>
            <a:r>
              <a:rPr lang="ru-RU" sz="2000" dirty="0">
                <a:latin typeface="Calibri" panose="020F0502020204030204" pitchFamily="34" charset="0"/>
              </a:rPr>
              <a:t>Водорастворимые </a:t>
            </a:r>
            <a:r>
              <a:rPr lang="en-US" sz="2000" dirty="0">
                <a:latin typeface="Calibri" panose="020F0502020204030204" pitchFamily="34" charset="0"/>
              </a:rPr>
              <a:t>NPK</a:t>
            </a:r>
            <a:r>
              <a:rPr lang="ru-RU" sz="2000" dirty="0">
                <a:latin typeface="Calibri" panose="020F0502020204030204" pitchFamily="34" charset="0"/>
              </a:rPr>
              <a:t> удобрения </a:t>
            </a:r>
            <a:r>
              <a:rPr lang="en-US" sz="2000" dirty="0" err="1">
                <a:latin typeface="Calibri" panose="020F0502020204030204" pitchFamily="34" charset="0"/>
              </a:rPr>
              <a:t>Aqualis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21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Водорастворимые удобрения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Водорастворимые удобрения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411480"/>
            <a:ext cx="7992888" cy="276999"/>
          </a:xfrm>
        </p:spPr>
        <p:txBody>
          <a:bodyPr/>
          <a:lstStyle/>
          <a:p>
            <a:r>
              <a:rPr lang="ru-RU" sz="2000" dirty="0">
                <a:latin typeface="Calibri" panose="020F0502020204030204" pitchFamily="34" charset="0"/>
              </a:rPr>
              <a:t>Водорастворимые </a:t>
            </a:r>
            <a:r>
              <a:rPr lang="en-US" sz="2000" dirty="0">
                <a:latin typeface="Calibri" panose="020F0502020204030204" pitchFamily="34" charset="0"/>
              </a:rPr>
              <a:t>NPK</a:t>
            </a:r>
            <a:r>
              <a:rPr lang="ru-RU" sz="2000" dirty="0">
                <a:latin typeface="Calibri" panose="020F0502020204030204" pitchFamily="34" charset="0"/>
              </a:rPr>
              <a:t> удобрения </a:t>
            </a:r>
            <a:r>
              <a:rPr lang="en-US" sz="2000" dirty="0" err="1">
                <a:latin typeface="Calibri" panose="020F0502020204030204" pitchFamily="34" charset="0"/>
              </a:rPr>
              <a:t>Aqualis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973" y="1663976"/>
            <a:ext cx="757370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Для производства используется только высококачественное сырьё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Микроэлементы в хелатной форме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2041" marR="0" lvl="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наиболее доступны для при листовых подкормках </a:t>
            </a:r>
          </a:p>
          <a:p>
            <a:pPr marL="422041" marR="0" lvl="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 растворах способствуют полному смачиванию листьев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растений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Благодаря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выверенному составу обеспечивается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максимальная эффективность листового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питания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сключена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ошибка в превышении дозировок микроэлементов.</a:t>
            </a:r>
          </a:p>
          <a:p>
            <a:pPr marL="263776" marR="0" lvl="0" indent="-2637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46063" y="1008563"/>
            <a:ext cx="7992888" cy="369332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Качество и стабильность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8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Когда необходимы листовые подкормки?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295" y="1061092"/>
            <a:ext cx="8648700" cy="44012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lnSpc>
                <a:spcPct val="80000"/>
              </a:lnSpc>
              <a:defRPr sz="2400" spc="-150">
                <a:solidFill>
                  <a:srgbClr val="5C666F"/>
                </a:solidFill>
                <a:latin typeface="HeliosCondLightC"/>
                <a:cs typeface="HeliosCondLightC"/>
              </a:defRPr>
            </a:lvl1pPr>
          </a:lstStyle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Недостаточная активность корневой </a:t>
            </a: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системы;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Снижение активности усвоения питательных веществ из почвы (рН </a:t>
            </a: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почвы, низкая температура, почвенная засуха);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Коррекция и прогнозирование дефицита </a:t>
            </a: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элементов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Антагонизм 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элементов в почве</a:t>
            </a: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Лечение физиологических проблем;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Запуск </a:t>
            </a: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определенных 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ферментативных процессов;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Требуется 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обеспечить высокую устойчивость растений к болезням.</a:t>
            </a:r>
          </a:p>
        </p:txBody>
      </p:sp>
    </p:spTree>
    <p:extLst>
      <p:ext uri="{BB962C8B-B14F-4D97-AF65-F5344CB8AC3E}">
        <p14:creationId xmlns:p14="http://schemas.microsoft.com/office/powerpoint/2010/main" val="16899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Преимущества листового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02" y="3437578"/>
            <a:ext cx="3232777" cy="2772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14" y="1451171"/>
            <a:ext cx="5049931" cy="3508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lnSpc>
                <a:spcPct val="80000"/>
              </a:lnSpc>
              <a:defRPr sz="2400" spc="-150">
                <a:solidFill>
                  <a:srgbClr val="5C666F"/>
                </a:solidFill>
                <a:latin typeface="HeliosCondLightC"/>
                <a:cs typeface="HeliosCondLightC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Прямое поступление элементов </a:t>
            </a:r>
            <a:r>
              <a:rPr kumimoji="0" lang="ru-RU" sz="24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питания;</a:t>
            </a:r>
            <a:endParaRPr kumimoji="0" lang="ru-RU" sz="2400" b="0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Доступность </a:t>
            </a:r>
            <a:r>
              <a:rPr kumimoji="0" lang="ru-RU" sz="2400" b="0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элементов при низкой </a:t>
            </a:r>
            <a:r>
              <a:rPr kumimoji="0" lang="ru-RU" sz="24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эффективности корневого питания;</a:t>
            </a:r>
            <a:endParaRPr kumimoji="0" lang="ru-RU" sz="2400" b="0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«Адресное» поступление малоподвижных </a:t>
            </a:r>
            <a:r>
              <a:rPr kumimoji="0" lang="ru-RU" sz="24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элементов</a:t>
            </a:r>
            <a:r>
              <a:rPr kumimoji="0" lang="ru-RU" sz="2400" b="0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Cu</a:t>
            </a:r>
            <a:r>
              <a:rPr kumimoji="0" lang="ru-RU" sz="2400" b="0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Fe</a:t>
            </a:r>
            <a:r>
              <a:rPr kumimoji="0" lang="ru-RU" sz="2400" b="0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Mn</a:t>
            </a:r>
            <a:r>
              <a:rPr kumimoji="0" lang="ru-RU" sz="2400" b="0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</a:t>
            </a:r>
            <a:r>
              <a:rPr kumimoji="0" lang="ru-RU" sz="2400" b="0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и </a:t>
            </a:r>
            <a:r>
              <a:rPr kumimoji="0" lang="en-US" sz="24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Ca</a:t>
            </a:r>
            <a:endParaRPr kumimoji="0" lang="ru-RU" sz="2400" b="0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Быстрое усвоение элементов питания.</a:t>
            </a:r>
            <a:endParaRPr kumimoji="0" lang="ru-RU" sz="2400" b="0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06" y="975983"/>
            <a:ext cx="3894332" cy="2189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84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Скорость усвоения элементов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14240" y="1066718"/>
          <a:ext cx="4344009" cy="203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54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 спустя 1-2 дня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 спустя 1-2 дня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Zn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 спустя 1 день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214190" y="1066718"/>
          <a:ext cx="4300051" cy="203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006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 спустя 5 часов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Mg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 спустя 1 час</a:t>
                      </a:r>
                    </a:p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 спустя 5 часов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 спустя 2 дня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8167" b="5612"/>
          <a:stretch/>
        </p:blipFill>
        <p:spPr>
          <a:xfrm>
            <a:off x="1907704" y="3331264"/>
            <a:ext cx="4967573" cy="3011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59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Скорость усвоения элементов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6436" y="785433"/>
            <a:ext cx="7774623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Группы элементов питания по скорости усвоения через лист: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Азот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магний, </a:t>
            </a:r>
            <a:r>
              <a:rPr lang="ru-RU" sz="2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натрий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Сера 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 Кальций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калий, фосфор и микроэлементы. </a:t>
            </a:r>
            <a:endParaRPr lang="ru-RU" sz="28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788" y="2355145"/>
            <a:ext cx="822991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НО, даже кальций и фосфор усваиваются через листовую поверхность в несколько раз быстрее, чем из грунта.</a:t>
            </a:r>
            <a:endParaRPr lang="ru-RU" sz="2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42900" y="2355145"/>
            <a:ext cx="8572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42900" y="3040204"/>
            <a:ext cx="8572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18167" b="5612"/>
          <a:stretch/>
        </p:blipFill>
        <p:spPr>
          <a:xfrm>
            <a:off x="1835696" y="3186844"/>
            <a:ext cx="5184576" cy="314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512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Предпочтительные характеристики удобрений для листовых подкормок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063" y="1035821"/>
            <a:ext cx="4370761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lnSpc>
                <a:spcPct val="80000"/>
              </a:lnSpc>
              <a:defRPr sz="2400" spc="-150">
                <a:solidFill>
                  <a:srgbClr val="5C666F"/>
                </a:solidFill>
                <a:latin typeface="HeliosCondLightC"/>
                <a:cs typeface="HeliosCondLightC"/>
              </a:defRPr>
            </a:lvl1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Хорошая растворимость;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Низкая молекулярная масса;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Правильно скорректированный рН раствора;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Форма удобрений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0"/>
          <a:stretch/>
        </p:blipFill>
        <p:spPr>
          <a:xfrm rot="5400000">
            <a:off x="5806384" y="-408189"/>
            <a:ext cx="1705680" cy="483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246063" y="3580522"/>
          <a:ext cx="8722925" cy="2675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1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22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22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22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22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222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8768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</a:rPr>
                        <a:t>Марка</a:t>
                      </a:r>
                      <a:endParaRPr lang="ru-RU" sz="1400" b="1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u="none" dirty="0" smtClean="0">
                          <a:solidFill>
                            <a:srgbClr val="002060"/>
                          </a:solidFill>
                          <a:effectLst/>
                        </a:rPr>
                        <a:t>рН раствора</a:t>
                      </a:r>
                      <a:endParaRPr lang="ru-RU" sz="1600" b="1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2060"/>
                          </a:solidFill>
                          <a:effectLst/>
                        </a:rPr>
                        <a:t>0,1%</a:t>
                      </a:r>
                      <a:endParaRPr lang="ru-RU" sz="1400" b="1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2060"/>
                          </a:solidFill>
                          <a:effectLst/>
                        </a:rPr>
                        <a:t>0,5%</a:t>
                      </a:r>
                      <a:endParaRPr lang="ru-RU" sz="1400" b="1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2060"/>
                          </a:solidFill>
                          <a:effectLst/>
                        </a:rPr>
                        <a:t>1%</a:t>
                      </a:r>
                      <a:endParaRPr lang="ru-RU" sz="1400" b="1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2060"/>
                          </a:solidFill>
                          <a:effectLst/>
                        </a:rPr>
                        <a:t>5%</a:t>
                      </a:r>
                      <a:endParaRPr lang="ru-RU" sz="1400" b="1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2060"/>
                          </a:solidFill>
                          <a:effectLst/>
                        </a:rPr>
                        <a:t>10%</a:t>
                      </a:r>
                      <a:endParaRPr lang="ru-RU" sz="1400" b="1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6:14:35</a:t>
                      </a:r>
                      <a:r>
                        <a:rPr lang="en-US" sz="1600" u="non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n-US" sz="1600" u="none" dirty="0" err="1">
                          <a:solidFill>
                            <a:srgbClr val="002060"/>
                          </a:solidFill>
                          <a:effectLst/>
                        </a:rPr>
                        <a:t>MgO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+МЭ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5,0-5,4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4,7-5,1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4,6-5,0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4,3-4,7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4,2-4,6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12:8:31</a:t>
                      </a:r>
                      <a:r>
                        <a:rPr lang="en-US" sz="1600" u="non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n-US" sz="1600" u="none" dirty="0" err="1">
                          <a:solidFill>
                            <a:srgbClr val="002060"/>
                          </a:solidFill>
                          <a:effectLst/>
                        </a:rPr>
                        <a:t>MgO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 +МЭ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5,1-5,5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4,8-5,2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4,8-5,2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4,3-4,7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4,2-4,6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13:40:13</a:t>
                      </a:r>
                      <a:r>
                        <a:rPr lang="en-US" sz="1600" u="non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4,9-5,3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4,5-4,9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4,4-4,8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4,12-4,5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4,0-4,4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15:15:30</a:t>
                      </a:r>
                      <a:r>
                        <a:rPr lang="en-US" sz="1600" u="non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+1,</a:t>
                      </a:r>
                      <a:r>
                        <a:rPr lang="en-US" sz="1600" u="none" dirty="0">
                          <a:solidFill>
                            <a:srgbClr val="002060"/>
                          </a:solidFill>
                          <a:effectLst/>
                        </a:rPr>
                        <a:t>5MgO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+МЭ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4,9-5,3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4,7-5,1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4,6-5,0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4,3-4,7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4,1-4,5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smtClean="0">
                          <a:solidFill>
                            <a:srgbClr val="002060"/>
                          </a:solidFill>
                          <a:effectLst/>
                        </a:rPr>
                        <a:t>18:18:18</a:t>
                      </a:r>
                      <a:r>
                        <a:rPr lang="en-US" sz="1600" u="none" baseline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n-US" sz="1600" u="none" dirty="0" err="1">
                          <a:solidFill>
                            <a:srgbClr val="002060"/>
                          </a:solidFill>
                          <a:effectLst/>
                        </a:rPr>
                        <a:t>MgO</a:t>
                      </a:r>
                      <a:r>
                        <a:rPr lang="ru-RU" sz="1600" u="none" dirty="0">
                          <a:solidFill>
                            <a:srgbClr val="002060"/>
                          </a:solidFill>
                          <a:effectLst/>
                        </a:rPr>
                        <a:t>+ 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4,9-5,3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4,6-5,0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4,5-4,9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4,2-4,6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4,0-4,4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20:20:20</a:t>
                      </a:r>
                      <a:r>
                        <a:rPr lang="en-US" sz="1600" u="none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600" u="none" dirty="0" smtClean="0">
                          <a:solidFill>
                            <a:srgbClr val="002060"/>
                          </a:solidFill>
                          <a:effectLst/>
                        </a:rPr>
                        <a:t>+МЭ</a:t>
                      </a:r>
                      <a:endParaRPr lang="ru-RU" sz="16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4,9-5,3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4,8-5,2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>
                          <a:solidFill>
                            <a:srgbClr val="002060"/>
                          </a:solidFill>
                          <a:effectLst/>
                        </a:rPr>
                        <a:t>4,7-5,1</a:t>
                      </a:r>
                      <a:endParaRPr lang="ru-RU" sz="1400" i="0" u="non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4,4-4,8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u="none" dirty="0">
                          <a:solidFill>
                            <a:srgbClr val="002060"/>
                          </a:solidFill>
                          <a:effectLst/>
                        </a:rPr>
                        <a:t>4,2-4,6</a:t>
                      </a:r>
                      <a:endParaRPr lang="ru-RU" sz="1400" i="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3398" marR="43398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9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Факторы, влияющие на эффективность листовых подкормок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9070" y="1587567"/>
            <a:ext cx="4612808" cy="30777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lnSpc>
                <a:spcPct val="80000"/>
              </a:lnSpc>
              <a:defRPr sz="2400" spc="-150">
                <a:solidFill>
                  <a:srgbClr val="5C666F"/>
                </a:solidFill>
                <a:latin typeface="HeliosCondLightC"/>
                <a:cs typeface="HeliosCondLightC"/>
              </a:defRPr>
            </a:lvl1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Состояние растения;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Характеристика поверхности листа;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Влажность воздуха;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Температура;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Освещенность;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Возраст листьев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9" y="3745919"/>
            <a:ext cx="3076606" cy="245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09" y="1196752"/>
            <a:ext cx="3076606" cy="250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38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 smtClean="0"/>
              <a:t>Система питания земляники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187450" y="812800"/>
            <a:ext cx="7488238" cy="11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215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Рассчитываем количество необходимых питательных веществ на планируемую урожайность</a:t>
            </a:r>
            <a:r>
              <a:rPr lang="en-US" altLang="ru-RU" sz="2215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215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10 т/га</a:t>
            </a:r>
            <a:endParaRPr lang="ru-RU" altLang="ru-RU" sz="2215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744336"/>
              </p:ext>
            </p:extLst>
          </p:nvPr>
        </p:nvGraphicFramePr>
        <p:xfrm>
          <a:off x="1048298" y="2020056"/>
          <a:ext cx="7096990" cy="124460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419398"/>
                <a:gridCol w="1419398"/>
                <a:gridCol w="1419398"/>
                <a:gridCol w="1419398"/>
                <a:gridCol w="1419398"/>
              </a:tblGrid>
              <a:tr h="38100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Хозяйственный + биологический вынос, кг/га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N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</a:t>
                      </a:r>
                      <a:r>
                        <a:rPr lang="en-US" sz="1800" b="1" baseline="-25000" dirty="0">
                          <a:effectLst/>
                        </a:rPr>
                        <a:t>2</a:t>
                      </a:r>
                      <a:r>
                        <a:rPr lang="en-US" sz="1800" b="1" dirty="0">
                          <a:effectLst/>
                        </a:rPr>
                        <a:t>O</a:t>
                      </a:r>
                      <a:r>
                        <a:rPr lang="en-US" sz="1800" b="1" baseline="-25000" dirty="0">
                          <a:effectLst/>
                        </a:rPr>
                        <a:t>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K</a:t>
                      </a:r>
                      <a:r>
                        <a:rPr lang="en-US" sz="1800" b="1" baseline="-25000">
                          <a:effectLst/>
                        </a:rPr>
                        <a:t>2</a:t>
                      </a:r>
                      <a:r>
                        <a:rPr lang="en-US" sz="1800" b="1">
                          <a:effectLst/>
                        </a:rPr>
                        <a:t>O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Ca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Mg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2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90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268875" y="6086078"/>
            <a:ext cx="4471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Yara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5631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140245"/>
            <a:ext cx="7992888" cy="615553"/>
          </a:xfrm>
        </p:spPr>
        <p:txBody>
          <a:bodyPr/>
          <a:lstStyle/>
          <a:p>
            <a:r>
              <a:rPr lang="en-US" altLang="ru-RU" dirty="0">
                <a:solidFill>
                  <a:srgbClr val="002060"/>
                </a:solidFill>
                <a:latin typeface="Calibri" panose="020F0502020204030204" pitchFamily="34" charset="0"/>
              </a:rPr>
              <a:t>5 </a:t>
            </a:r>
            <a:r>
              <a:rPr lang="ru-RU" altLang="ru-RU" dirty="0">
                <a:solidFill>
                  <a:srgbClr val="002060"/>
                </a:solidFill>
                <a:latin typeface="Calibri" panose="020F0502020204030204" pitchFamily="34" charset="0"/>
              </a:rPr>
              <a:t>основных ошибок, которые часто делают при управлении питанием </a:t>
            </a:r>
            <a:r>
              <a:rPr lang="ru-RU" alt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ягодных культур: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340768"/>
            <a:ext cx="3371984" cy="252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255" y="1340768"/>
            <a:ext cx="3542049" cy="252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24676" y="3452769"/>
            <a:ext cx="2501921" cy="333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255" y="3799223"/>
            <a:ext cx="3525213" cy="257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2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altLang="ru-RU" dirty="0"/>
              <a:t>Технология внесения </a:t>
            </a:r>
            <a:r>
              <a:rPr lang="ru-RU" altLang="ru-RU" dirty="0" smtClean="0"/>
              <a:t>удобрений</a:t>
            </a:r>
            <a:endParaRPr lang="ru-RU" altLang="ru-RU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187450" y="812800"/>
            <a:ext cx="7488238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215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Основные способы внесения: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23850" y="1738313"/>
            <a:ext cx="8496300" cy="30622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+mn-lt"/>
              </a:rPr>
              <a:t>Корневое питание</a:t>
            </a:r>
            <a:endParaRPr lang="en-US" altLang="ru-RU" sz="2400" b="1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rgbClr val="002060"/>
                </a:solidFill>
              </a:rPr>
              <a:t>Поверхностное внесение (разбрасывателем)</a:t>
            </a:r>
          </a:p>
          <a:p>
            <a:pPr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rgbClr val="002060"/>
                </a:solidFill>
              </a:rPr>
              <a:t>Внесение в почву (культиваторами-</a:t>
            </a:r>
            <a:r>
              <a:rPr lang="ru-RU" altLang="ru-RU" sz="1500" dirty="0" err="1">
                <a:solidFill>
                  <a:srgbClr val="002060"/>
                </a:solidFill>
              </a:rPr>
              <a:t>подкормщиками</a:t>
            </a:r>
            <a:r>
              <a:rPr lang="ru-RU" altLang="ru-RU" sz="1500" dirty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rgbClr val="002060"/>
                </a:solidFill>
              </a:rPr>
              <a:t>Фертигация (внесение удобрений с капельным поливом)</a:t>
            </a:r>
          </a:p>
          <a:p>
            <a:pPr marL="0" indent="0" algn="ctr">
              <a:buNone/>
              <a:defRPr/>
            </a:pPr>
            <a:r>
              <a:rPr lang="ru-RU" altLang="ru-RU" sz="2400" b="1" dirty="0" smtClean="0">
                <a:solidFill>
                  <a:srgbClr val="002060"/>
                </a:solidFill>
              </a:rPr>
              <a:t>Листовое </a:t>
            </a:r>
            <a:r>
              <a:rPr lang="ru-RU" altLang="ru-RU" sz="2400" b="1" dirty="0">
                <a:solidFill>
                  <a:srgbClr val="002060"/>
                </a:solidFill>
              </a:rPr>
              <a:t>питание</a:t>
            </a:r>
            <a:endParaRPr lang="en-US" altLang="ru-RU" sz="24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rgbClr val="002060"/>
                </a:solidFill>
              </a:rPr>
              <a:t>Опрыскивание водорастворимыми удобрениями </a:t>
            </a:r>
          </a:p>
          <a:p>
            <a:pPr marL="0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altLang="ru-RU" sz="1700" dirty="0" smtClean="0"/>
          </a:p>
          <a:p>
            <a:pPr marL="457200" indent="-457200">
              <a:lnSpc>
                <a:spcPct val="150000"/>
              </a:lnSpc>
              <a:buClr>
                <a:srgbClr val="008000"/>
              </a:buClr>
              <a:buAutoNum type="arabicPeriod"/>
              <a:defRPr/>
            </a:pPr>
            <a:endParaRPr lang="ru-RU" altLang="ru-RU" sz="1700" dirty="0" smtClean="0"/>
          </a:p>
          <a:p>
            <a:pPr marL="457200" indent="-457200">
              <a:buClr>
                <a:srgbClr val="008000"/>
              </a:buClr>
              <a:buAutoNum type="arabicPeriod"/>
              <a:defRPr/>
            </a:pPr>
            <a:endParaRPr lang="en-US" altLang="ru-RU" sz="1700" dirty="0" smtClean="0"/>
          </a:p>
          <a:p>
            <a:pPr marL="457200" indent="-457200">
              <a:buClr>
                <a:srgbClr val="008000"/>
              </a:buClr>
              <a:buAutoNum type="arabicPeriod"/>
              <a:defRPr/>
            </a:pPr>
            <a:endParaRPr lang="ru-RU" altLang="ru-RU" sz="1700" dirty="0" smtClean="0"/>
          </a:p>
        </p:txBody>
      </p:sp>
    </p:spTree>
    <p:extLst>
      <p:ext uri="{BB962C8B-B14F-4D97-AF65-F5344CB8AC3E}">
        <p14:creationId xmlns:p14="http://schemas.microsoft.com/office/powerpoint/2010/main" val="414889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51520" y="260648"/>
            <a:ext cx="5994666" cy="307777"/>
          </a:xfrm>
        </p:spPr>
        <p:txBody>
          <a:bodyPr/>
          <a:lstStyle/>
          <a:p>
            <a:r>
              <a:rPr lang="ru-RU" dirty="0"/>
              <a:t>Система питания </a:t>
            </a:r>
            <a:r>
              <a:rPr lang="ru-RU" dirty="0" smtClean="0"/>
              <a:t>земляники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043608" y="980728"/>
            <a:ext cx="5616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Ранняя весна 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07758" y="2204864"/>
            <a:ext cx="6038428" cy="3788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Поверхностное внесение 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Удобрение – </a:t>
            </a:r>
            <a:r>
              <a:rPr lang="ru-RU" alt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Нитроаммофоска 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– </a:t>
            </a:r>
            <a:r>
              <a:rPr lang="en-US" alt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NPK</a:t>
            </a:r>
            <a:r>
              <a:rPr lang="ru-RU" alt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14-14-23+0,5СаО+1 </a:t>
            </a:r>
            <a:r>
              <a:rPr lang="en-US" altLang="ru-RU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MgO</a:t>
            </a: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 внесения – </a:t>
            </a:r>
            <a:r>
              <a:rPr lang="en-US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150-250 </a:t>
            </a: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кг/га 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Цель: Азот, калий и магний – способствуют росту образованию новых тканей растений Фосфор – усиливает развитие корней и дает дополнительную энергию для цветения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alt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en-US" alt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ru-RU" alt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6973" r="6266"/>
          <a:stretch/>
        </p:blipFill>
        <p:spPr>
          <a:xfrm>
            <a:off x="6372200" y="980728"/>
            <a:ext cx="2304256" cy="475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717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82235" y="2173362"/>
            <a:ext cx="4832928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250" defTabSz="514350"/>
            <a:endParaRPr lang="ru-RU" sz="1125" b="1" dirty="0">
              <a:solidFill>
                <a:srgbClr val="00206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07504" y="434585"/>
            <a:ext cx="5994666" cy="2077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 dirty="0">
                <a:solidFill>
                  <a:srgbClr val="002060"/>
                </a:solidFill>
                <a:latin typeface="Calibri" panose="020F0502020204030204"/>
              </a:rPr>
              <a:t>Сложные </a:t>
            </a:r>
            <a:r>
              <a:rPr lang="en-US" sz="1500" b="1" dirty="0">
                <a:solidFill>
                  <a:srgbClr val="002060"/>
                </a:solidFill>
                <a:latin typeface="Calibri" panose="020F0502020204030204"/>
              </a:rPr>
              <a:t>NPK </a:t>
            </a:r>
            <a:r>
              <a:rPr lang="ru-RU" sz="1500" b="1" dirty="0">
                <a:solidFill>
                  <a:srgbClr val="002060"/>
                </a:solidFill>
                <a:latin typeface="Calibri" panose="020F0502020204030204"/>
              </a:rPr>
              <a:t>удобрения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4481" y="800751"/>
            <a:ext cx="4743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b="1" dirty="0">
                <a:solidFill>
                  <a:srgbClr val="00B0F0"/>
                </a:solidFill>
                <a:cs typeface="Arial" pitchFamily="34" charset="0"/>
              </a:rPr>
              <a:t>NPK 14</a:t>
            </a:r>
            <a:r>
              <a:rPr lang="ru-RU" sz="1600" b="1" dirty="0">
                <a:solidFill>
                  <a:srgbClr val="00B0F0"/>
                </a:solidFill>
                <a:cs typeface="Arial" pitchFamily="34" charset="0"/>
              </a:rPr>
              <a:t>:</a:t>
            </a:r>
            <a:r>
              <a:rPr lang="en-US" sz="1600" b="1" dirty="0">
                <a:solidFill>
                  <a:srgbClr val="00B0F0"/>
                </a:solidFill>
                <a:cs typeface="Arial" pitchFamily="34" charset="0"/>
              </a:rPr>
              <a:t>14</a:t>
            </a:r>
            <a:r>
              <a:rPr lang="ru-RU" sz="1600" b="1" dirty="0">
                <a:solidFill>
                  <a:srgbClr val="00B0F0"/>
                </a:solidFill>
                <a:cs typeface="Arial" pitchFamily="34" charset="0"/>
              </a:rPr>
              <a:t>:</a:t>
            </a:r>
            <a:r>
              <a:rPr lang="en-US" sz="1600" b="1" dirty="0">
                <a:solidFill>
                  <a:srgbClr val="00B0F0"/>
                </a:solidFill>
                <a:cs typeface="Arial" pitchFamily="34" charset="0"/>
              </a:rPr>
              <a:t>23</a:t>
            </a:r>
            <a:endParaRPr lang="ru-RU" sz="1600" b="1" dirty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077530"/>
              </p:ext>
            </p:extLst>
          </p:nvPr>
        </p:nvGraphicFramePr>
        <p:xfrm>
          <a:off x="134481" y="1139954"/>
          <a:ext cx="8640958" cy="117657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7982">
                  <a:extLst>
                    <a:ext uri="{9D8B030D-6E8A-4147-A177-3AD203B41FA5}">
                      <a16:colId xmlns:a16="http://schemas.microsoft.com/office/drawing/2014/main" xmlns="" val="2432632115"/>
                    </a:ext>
                  </a:extLst>
                </a:gridCol>
                <a:gridCol w="1288563">
                  <a:extLst>
                    <a:ext uri="{9D8B030D-6E8A-4147-A177-3AD203B41FA5}">
                      <a16:colId xmlns:a16="http://schemas.microsoft.com/office/drawing/2014/main" xmlns="" val="687918542"/>
                    </a:ext>
                  </a:extLst>
                </a:gridCol>
                <a:gridCol w="1819148">
                  <a:extLst>
                    <a:ext uri="{9D8B030D-6E8A-4147-A177-3AD203B41FA5}">
                      <a16:colId xmlns:a16="http://schemas.microsoft.com/office/drawing/2014/main" xmlns="" val="1390680987"/>
                    </a:ext>
                  </a:extLst>
                </a:gridCol>
                <a:gridCol w="909574">
                  <a:extLst>
                    <a:ext uri="{9D8B030D-6E8A-4147-A177-3AD203B41FA5}">
                      <a16:colId xmlns:a16="http://schemas.microsoft.com/office/drawing/2014/main" xmlns="" val="2621157420"/>
                    </a:ext>
                  </a:extLst>
                </a:gridCol>
                <a:gridCol w="833777">
                  <a:extLst>
                    <a:ext uri="{9D8B030D-6E8A-4147-A177-3AD203B41FA5}">
                      <a16:colId xmlns:a16="http://schemas.microsoft.com/office/drawing/2014/main" xmlns="" val="1569221386"/>
                    </a:ext>
                  </a:extLst>
                </a:gridCol>
                <a:gridCol w="833777">
                  <a:extLst>
                    <a:ext uri="{9D8B030D-6E8A-4147-A177-3AD203B41FA5}">
                      <a16:colId xmlns:a16="http://schemas.microsoft.com/office/drawing/2014/main" xmlns="" val="28972964"/>
                    </a:ext>
                  </a:extLst>
                </a:gridCol>
                <a:gridCol w="833777">
                  <a:extLst>
                    <a:ext uri="{9D8B030D-6E8A-4147-A177-3AD203B41FA5}">
                      <a16:colId xmlns:a16="http://schemas.microsoft.com/office/drawing/2014/main" xmlns="" val="3388107210"/>
                    </a:ext>
                  </a:extLst>
                </a:gridCol>
                <a:gridCol w="1364360">
                  <a:extLst>
                    <a:ext uri="{9D8B030D-6E8A-4147-A177-3AD203B41FA5}">
                      <a16:colId xmlns:a16="http://schemas.microsoft.com/office/drawing/2014/main" xmlns="" val="1492114725"/>
                    </a:ext>
                  </a:extLst>
                </a:gridCol>
              </a:tblGrid>
              <a:tr h="6776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K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Массовая доля азота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общ., 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, % (в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</a:rPr>
                        <a:t>т.ч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NH</a:t>
                      </a:r>
                      <a:r>
                        <a:rPr lang="en-US" sz="1200" baseline="-25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r>
                        <a:rPr lang="en-US" sz="1200" baseline="-25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Массовая доля фосфатов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200" baseline="-25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US" sz="1200" baseline="-25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% 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(в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</a:rPr>
                        <a:t>т.ч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. водорастворимый, %)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Массовая доля калия К</a:t>
                      </a:r>
                      <a:r>
                        <a:rPr lang="ru-RU" sz="1200" baseline="-25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О, %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Массовая доля </a:t>
                      </a:r>
                      <a:br>
                        <a:rPr lang="ru-RU" sz="12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Массовая доля </a:t>
                      </a:r>
                      <a:br>
                        <a:rPr lang="ru-RU" sz="12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Ca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%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Массовая доля </a:t>
                      </a:r>
                      <a:br>
                        <a:rPr lang="ru-RU" sz="12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Mg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Микроэлементы,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Zn, Cu,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Co, </a:t>
                      </a:r>
                      <a:r>
                        <a:rPr lang="en-US" sz="1200" baseline="0" dirty="0" err="1" smtClean="0">
                          <a:solidFill>
                            <a:schemeClr val="bg1"/>
                          </a:solidFill>
                        </a:rPr>
                        <a:t>Mn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1750477"/>
                  </a:ext>
                </a:extLst>
              </a:tr>
              <a:tr h="3764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14-14-23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14 (8;6)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14 (11)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1,7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0,2-0,5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0,9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+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4586432"/>
                  </a:ext>
                </a:extLst>
              </a:tr>
            </a:tbl>
          </a:graphicData>
        </a:graphic>
      </p:graphicFrame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3671" y="2683733"/>
            <a:ext cx="295804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616A7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sz="1600">
                <a:solidFill>
                  <a:srgbClr val="A8ADB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1400">
                <a:solidFill>
                  <a:srgbClr val="616A7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altLang="ru-RU" sz="1350" b="1" dirty="0">
                <a:solidFill>
                  <a:srgbClr val="0070C0"/>
                </a:solidFill>
                <a:latin typeface="+mn-lt"/>
              </a:rPr>
              <a:t>Разработаны специально для основного внесения 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02170" y="2719806"/>
            <a:ext cx="23126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616A7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sz="1600">
                <a:solidFill>
                  <a:srgbClr val="A8ADB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1400">
                <a:solidFill>
                  <a:srgbClr val="616A7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altLang="ru-RU" sz="1350" b="1" dirty="0">
                <a:solidFill>
                  <a:srgbClr val="0070C0"/>
                </a:solidFill>
                <a:latin typeface="+mn-lt"/>
              </a:rPr>
              <a:t>Подходят для </a:t>
            </a:r>
            <a:r>
              <a:rPr lang="ru-RU" altLang="ru-RU" sz="1350" b="1" dirty="0" err="1">
                <a:solidFill>
                  <a:srgbClr val="0070C0"/>
                </a:solidFill>
                <a:latin typeface="+mn-lt"/>
              </a:rPr>
              <a:t>плодовоягодных</a:t>
            </a:r>
            <a:r>
              <a:rPr lang="ru-RU" altLang="ru-RU" sz="1350" b="1" dirty="0">
                <a:solidFill>
                  <a:srgbClr val="0070C0"/>
                </a:solidFill>
                <a:latin typeface="+mn-lt"/>
              </a:rPr>
              <a:t> культур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8" y="3349932"/>
            <a:ext cx="2801424" cy="186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976597" y="2719806"/>
            <a:ext cx="276470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616A7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sz="1600">
                <a:solidFill>
                  <a:srgbClr val="A8ADB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1400">
                <a:solidFill>
                  <a:srgbClr val="616A7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altLang="ru-RU" sz="1350" b="1" dirty="0">
                <a:solidFill>
                  <a:srgbClr val="0070C0"/>
                </a:solidFill>
                <a:latin typeface="+mn-lt"/>
              </a:rPr>
              <a:t>Подходит для весеннего применения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84" y="3349932"/>
            <a:ext cx="2728960" cy="184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63" y="3349932"/>
            <a:ext cx="2457706" cy="184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52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9671" y="378023"/>
            <a:ext cx="5994666" cy="307777"/>
          </a:xfrm>
        </p:spPr>
        <p:txBody>
          <a:bodyPr/>
          <a:lstStyle/>
          <a:p>
            <a:r>
              <a:rPr lang="ru-RU" dirty="0"/>
              <a:t>Система питания </a:t>
            </a:r>
            <a:r>
              <a:rPr lang="ru-RU" dirty="0" smtClean="0"/>
              <a:t>земляники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115616" y="1075477"/>
            <a:ext cx="5616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Возобновление вегетации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39670" y="1916832"/>
            <a:ext cx="5656465" cy="2880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Поверхностное внесение 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Удобрение – </a:t>
            </a:r>
            <a:r>
              <a:rPr lang="ru-RU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Нитрат кальция 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- </a:t>
            </a:r>
            <a:r>
              <a:rPr lang="en-US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ru-RU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5,5-0-0-19</a:t>
            </a:r>
            <a:r>
              <a:rPr lang="ru-RU" alt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 внесения – </a:t>
            </a:r>
            <a:r>
              <a:rPr lang="en-US" altLang="ru-RU" sz="1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50-100</a:t>
            </a:r>
            <a:r>
              <a:rPr lang="ru-RU" altLang="ru-RU" sz="1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кг/га 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Цель: Азот– способствуют росту, образованию новых тканей растений. Кальций – стимулирует рост корневых волосков и клеточное деление.</a:t>
            </a: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en-US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33" y="3255640"/>
            <a:ext cx="1960969" cy="31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3" t="54532" r="15738" b="30702"/>
          <a:stretch/>
        </p:blipFill>
        <p:spPr>
          <a:xfrm>
            <a:off x="6349285" y="1196752"/>
            <a:ext cx="2394266" cy="205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521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9671" y="361987"/>
            <a:ext cx="5994666" cy="307777"/>
          </a:xfrm>
        </p:spPr>
        <p:txBody>
          <a:bodyPr/>
          <a:lstStyle/>
          <a:p>
            <a:r>
              <a:rPr lang="ru-RU" dirty="0"/>
              <a:t>Система питания </a:t>
            </a:r>
            <a:r>
              <a:rPr lang="ru-RU" dirty="0" smtClean="0"/>
              <a:t>земляники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224198" y="926671"/>
            <a:ext cx="5616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2000" b="1" cap="all" dirty="0">
                <a:solidFill>
                  <a:srgbClr val="002060"/>
                </a:solidFill>
                <a:cs typeface="Arial" panose="020B0604020202020204" pitchFamily="34" charset="0"/>
              </a:rPr>
              <a:t>Возобновление вегетации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95595" y="1296003"/>
            <a:ext cx="5882817" cy="43862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Важно иметь достаточное содержание водорастворимого кальция в почве. Поддержание почвы рН 5,5-6.5</a:t>
            </a:r>
          </a:p>
          <a:p>
            <a:pPr marL="514350" lvl="1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движется от корней вверх по сосудам ксилемы</a:t>
            </a:r>
          </a:p>
          <a:p>
            <a:pPr marL="514350" lvl="1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усваивается только здоровыми молодыми корнями</a:t>
            </a:r>
          </a:p>
          <a:p>
            <a:pPr marL="514350" lvl="1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основном откладывается в органах испытывающих недостаток воды -  как правило это листья</a:t>
            </a:r>
          </a:p>
          <a:p>
            <a:pPr marL="514350" lvl="1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Основное потребление </a:t>
            </a:r>
            <a:r>
              <a:rPr lang="ru-RU" altLang="ru-RU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плодами происходит в первые 7-10 дней после цветения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alt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en-US" alt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ru-RU" alt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3023794"/>
            <a:ext cx="2038063" cy="328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3" t="51949" r="15738" b="30702"/>
          <a:stretch/>
        </p:blipFill>
        <p:spPr>
          <a:xfrm>
            <a:off x="6405084" y="838260"/>
            <a:ext cx="2178242" cy="220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8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60411" y="347839"/>
            <a:ext cx="5994666" cy="307777"/>
          </a:xfrm>
        </p:spPr>
        <p:txBody>
          <a:bodyPr/>
          <a:lstStyle/>
          <a:p>
            <a:r>
              <a:rPr lang="ru-RU" dirty="0"/>
              <a:t>Система питания </a:t>
            </a:r>
            <a:r>
              <a:rPr lang="ru-RU" dirty="0" smtClean="0"/>
              <a:t>земляники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135207" y="1060385"/>
            <a:ext cx="5616179" cy="34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61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Возобновление вегетации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-31913" y="1474450"/>
            <a:ext cx="6044073" cy="425880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Листовая подкормка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Удобрение – </a:t>
            </a:r>
            <a:r>
              <a:rPr lang="ru-RU" alt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Аквалис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(водорастворимое удобрение)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– 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NPK 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13-40-13+микро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 внесения – 3-5 кг/га (1% р-р) 1-2 обработки</a:t>
            </a:r>
          </a:p>
          <a:p>
            <a:pPr marL="300038" lvl="1" indent="0">
              <a:buNone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Цель: Коррекция недостатка элементов питания, Увеличение притока питательных в-в к репродуктивным органам. </a:t>
            </a:r>
          </a:p>
          <a:p>
            <a:pPr marL="300038" lvl="1" indent="0">
              <a:buNone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Повышение энергетики деления клеток</a:t>
            </a:r>
          </a:p>
          <a:p>
            <a:pPr marL="300038" lvl="1" indent="0">
              <a:buNone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Улучшение процесса цветения и оплодотворения</a:t>
            </a:r>
          </a:p>
          <a:p>
            <a:pPr marL="300038" lvl="1" indent="0"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Важные элементы питания в этот период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 P, K, Ca, Mg, </a:t>
            </a:r>
            <a:r>
              <a:rPr lang="en-US" altLang="ru-RU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Zn</a:t>
            </a: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1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Ø"/>
              <a:defRPr/>
            </a:pP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en-US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11" y="3097377"/>
            <a:ext cx="1962218" cy="321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3" t="51949" r="15738" b="30702"/>
          <a:stretch/>
        </p:blipFill>
        <p:spPr>
          <a:xfrm>
            <a:off x="6444208" y="1008249"/>
            <a:ext cx="2016224" cy="203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93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4380" y="384285"/>
            <a:ext cx="5994666" cy="307777"/>
          </a:xfrm>
        </p:spPr>
        <p:txBody>
          <a:bodyPr/>
          <a:lstStyle/>
          <a:p>
            <a:r>
              <a:rPr lang="ru-RU" dirty="0"/>
              <a:t>Система питания </a:t>
            </a:r>
            <a:r>
              <a:rPr lang="ru-RU" dirty="0" smtClean="0"/>
              <a:t>земляники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475656" y="935793"/>
            <a:ext cx="5616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Возобновление вегетации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0" y="1335903"/>
            <a:ext cx="5940152" cy="46853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Фертигация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Удобрение – </a:t>
            </a:r>
            <a:r>
              <a:rPr lang="ru-RU" alt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Аквалис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(водорастворимое удобрение)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– 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NPK 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13-40-13+микро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 внесения – 25-50 кг/га 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Цель: Коррекция недостатка элементов питания, Увеличение притока питательных в-в к репродуктивным органам. </a:t>
            </a:r>
          </a:p>
          <a:p>
            <a:pPr marL="300038" lvl="1" indent="0">
              <a:buNone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Повышение энергетики деления клеток</a:t>
            </a:r>
          </a:p>
          <a:p>
            <a:pPr marL="300038" lvl="1" indent="0">
              <a:buNone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Улучшение процесса цветения и оплодотворения</a:t>
            </a:r>
          </a:p>
          <a:p>
            <a:pPr marL="300038" lvl="1" indent="0"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Важные элементы питания в этот период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 P, K, Ca, Mg, </a:t>
            </a:r>
            <a:r>
              <a:rPr lang="en-US" altLang="ru-RU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Zn</a:t>
            </a: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1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Ø"/>
              <a:defRPr/>
            </a:pP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en-US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32" y="2745037"/>
            <a:ext cx="2224516" cy="3647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3" t="51949" r="15738" b="30702"/>
          <a:stretch/>
        </p:blipFill>
        <p:spPr>
          <a:xfrm>
            <a:off x="6506707" y="908106"/>
            <a:ext cx="1818202" cy="183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90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07504" y="347839"/>
            <a:ext cx="5994666" cy="307777"/>
          </a:xfrm>
        </p:spPr>
        <p:txBody>
          <a:bodyPr/>
          <a:lstStyle/>
          <a:p>
            <a:r>
              <a:rPr lang="ru-RU" dirty="0"/>
              <a:t>Система питания </a:t>
            </a:r>
            <a:r>
              <a:rPr lang="ru-RU" dirty="0" smtClean="0"/>
              <a:t>земляники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331640" y="890028"/>
            <a:ext cx="5616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АКТИВНЫЙ ВЕГЕТАТИВНЫЙ РОСТ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07504" y="1508893"/>
            <a:ext cx="5400600" cy="258246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Фертигация</a:t>
            </a: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Удобрение – </a:t>
            </a:r>
            <a:r>
              <a:rPr lang="ru-RU" alt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Аквалис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(водорастворимое удобрение)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– 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NPK 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18-18-18+3</a:t>
            </a:r>
            <a:r>
              <a:rPr lang="en-US" altLang="ru-RU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MgO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+микро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 внесения – 100-300 кг/га 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Цель: Полноценное питание для роста побегов, листьев и корневой системы, устранение недостатка микроэлементов.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Важные элементы питания в этот период: 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 P, K, Ca, Mg, </a:t>
            </a:r>
            <a:r>
              <a:rPr lang="en-US" altLang="ru-RU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Zn</a:t>
            </a: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1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Ø"/>
              <a:defRPr/>
            </a:pP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en-US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72558"/>
            <a:ext cx="2232248" cy="3660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0" t="15001" r="9050" b="20601"/>
          <a:stretch/>
        </p:blipFill>
        <p:spPr>
          <a:xfrm>
            <a:off x="6444208" y="960313"/>
            <a:ext cx="1656184" cy="181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891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90215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39671" y="376168"/>
            <a:ext cx="5994666" cy="307777"/>
          </a:xfrm>
        </p:spPr>
        <p:txBody>
          <a:bodyPr/>
          <a:lstStyle/>
          <a:p>
            <a:r>
              <a:rPr lang="ru-RU" dirty="0"/>
              <a:t>Система питания </a:t>
            </a:r>
            <a:r>
              <a:rPr lang="ru-RU" dirty="0" smtClean="0"/>
              <a:t>земляники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214191" y="900591"/>
            <a:ext cx="5616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БУТОНИЗАЦИЯ-НАЧАЛО ЦВЕТЕНИЯ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23528" y="1698236"/>
            <a:ext cx="5400600" cy="37469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</a:rPr>
              <a:t>Листовая подкормка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</a:rPr>
              <a:t>Удобрение – </a:t>
            </a:r>
            <a:r>
              <a:rPr lang="ru-RU" altLang="ru-RU" sz="1600" b="1" dirty="0">
                <a:solidFill>
                  <a:srgbClr val="002060"/>
                </a:solidFill>
              </a:rPr>
              <a:t>Нитрат кальция </a:t>
            </a:r>
            <a:r>
              <a:rPr lang="ru-RU" altLang="ru-RU" sz="1600" dirty="0">
                <a:solidFill>
                  <a:srgbClr val="002060"/>
                </a:solidFill>
              </a:rPr>
              <a:t>+ борная кислота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</a:rPr>
              <a:t>Норма внесения – 1-5 кг/га (5-10 обработок) </a:t>
            </a:r>
            <a:endParaRPr lang="en-US" altLang="ru-RU" sz="1600" dirty="0" smtClean="0">
              <a:solidFill>
                <a:srgbClr val="002060"/>
              </a:solidFill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Фертигация</a:t>
            </a:r>
            <a:endParaRPr lang="en-US" altLang="ru-RU" sz="16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</a:rPr>
              <a:t>Норма внесения – </a:t>
            </a:r>
            <a:r>
              <a:rPr lang="en-US" altLang="ru-RU" sz="1600" dirty="0" smtClean="0">
                <a:solidFill>
                  <a:srgbClr val="002060"/>
                </a:solidFill>
              </a:rPr>
              <a:t>50-100</a:t>
            </a:r>
            <a:r>
              <a:rPr lang="ru-RU" altLang="ru-RU" sz="1600" dirty="0" smtClean="0">
                <a:solidFill>
                  <a:srgbClr val="002060"/>
                </a:solidFill>
              </a:rPr>
              <a:t> </a:t>
            </a:r>
            <a:r>
              <a:rPr lang="ru-RU" altLang="ru-RU" sz="1600" dirty="0">
                <a:solidFill>
                  <a:srgbClr val="002060"/>
                </a:solidFill>
              </a:rPr>
              <a:t>кг/га </a:t>
            </a:r>
            <a:endParaRPr lang="en-US" altLang="ru-RU" sz="1600" dirty="0" smtClean="0">
              <a:solidFill>
                <a:srgbClr val="002060"/>
              </a:solidFill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 smtClean="0">
                <a:solidFill>
                  <a:srgbClr val="002060"/>
                </a:solidFill>
              </a:rPr>
              <a:t>Удобрение </a:t>
            </a:r>
            <a:r>
              <a:rPr lang="ru-RU" altLang="ru-RU" sz="1600" dirty="0">
                <a:solidFill>
                  <a:srgbClr val="002060"/>
                </a:solidFill>
              </a:rPr>
              <a:t>– </a:t>
            </a:r>
            <a:r>
              <a:rPr lang="ru-RU" altLang="ru-RU" sz="1600" b="1" dirty="0">
                <a:solidFill>
                  <a:srgbClr val="002060"/>
                </a:solidFill>
              </a:rPr>
              <a:t>Нитрат кальция </a:t>
            </a:r>
            <a:r>
              <a:rPr lang="ru-RU" altLang="ru-RU" sz="1600" dirty="0">
                <a:solidFill>
                  <a:srgbClr val="002060"/>
                </a:solidFill>
              </a:rPr>
              <a:t>+ борная </a:t>
            </a:r>
            <a:r>
              <a:rPr lang="ru-RU" altLang="ru-RU" sz="1600" dirty="0" smtClean="0">
                <a:solidFill>
                  <a:srgbClr val="002060"/>
                </a:solidFill>
              </a:rPr>
              <a:t>кислота</a:t>
            </a:r>
            <a:endParaRPr lang="en-US" altLang="ru-RU" sz="1600" dirty="0">
              <a:solidFill>
                <a:srgbClr val="002060"/>
              </a:solidFill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sz="1600" dirty="0">
                <a:solidFill>
                  <a:srgbClr val="002060"/>
                </a:solidFill>
              </a:rPr>
              <a:t>Цель: Улучшение опыления и клеточного деления. </a:t>
            </a:r>
            <a:r>
              <a:rPr lang="ru-RU" sz="1600" dirty="0">
                <a:solidFill>
                  <a:srgbClr val="002060"/>
                </a:solidFill>
              </a:rPr>
              <a:t>Кальций – укрепляет стенки клеток, Бор – удерживает кальций. </a:t>
            </a:r>
            <a:endParaRPr lang="ru-RU" altLang="ru-RU" sz="1600" dirty="0">
              <a:solidFill>
                <a:srgbClr val="002060"/>
              </a:solidFill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en-US" altLang="ru-RU" sz="1800" dirty="0"/>
          </a:p>
          <a:p>
            <a:pPr>
              <a:buClr>
                <a:srgbClr val="008000"/>
              </a:buClr>
              <a:buAutoNum type="arabicPeriod"/>
              <a:defRPr/>
            </a:pPr>
            <a:endParaRPr lang="ru-RU" alt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60" y="2636912"/>
            <a:ext cx="2325247" cy="375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3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r="11150"/>
          <a:stretch/>
        </p:blipFill>
        <p:spPr>
          <a:xfrm rot="5400000">
            <a:off x="6030853" y="762298"/>
            <a:ext cx="2226460" cy="28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43509" y="366144"/>
            <a:ext cx="5994666" cy="307777"/>
          </a:xfrm>
        </p:spPr>
        <p:txBody>
          <a:bodyPr/>
          <a:lstStyle/>
          <a:p>
            <a:r>
              <a:rPr lang="ru-RU" dirty="0"/>
              <a:t>Система питания </a:t>
            </a:r>
            <a:r>
              <a:rPr lang="ru-RU" dirty="0" smtClean="0"/>
              <a:t>земляники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165366" y="920207"/>
            <a:ext cx="5616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Рост ягод-созревание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12610" y="1484784"/>
            <a:ext cx="5400600" cy="45365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Фертигация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Удобрение – </a:t>
            </a:r>
            <a:r>
              <a:rPr lang="ru-RU" alt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Аквалис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(водорастворимое удобрение)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– 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NPK 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3-11-38+ 4</a:t>
            </a:r>
            <a:r>
              <a:rPr lang="en-US" altLang="ru-RU" sz="1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MgO</a:t>
            </a: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+микро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 внесения – 150-300 кг/га </a:t>
            </a:r>
            <a:endParaRPr lang="en-US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Цель: Увеличение содержания сухих веществ (сахаров),  повышение транспортабельности, улучшение вкусовых качеств.</a:t>
            </a: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Важные элементы питания в этот период: </a:t>
            </a:r>
            <a:r>
              <a:rPr lang="en-US" alt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 K, Ca, Mg, B, N </a:t>
            </a: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1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Ø"/>
              <a:defRPr/>
            </a:pP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alt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en-US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05" y="2996952"/>
            <a:ext cx="1962217" cy="32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7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Использование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NPK</a:t>
            </a:r>
          </a:p>
        </p:txBody>
      </p:sp>
      <p:pic>
        <p:nvPicPr>
          <p:cNvPr id="4" name="Picture 2" descr="закон-о-минимальной 2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0" y="1298575"/>
            <a:ext cx="15398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539750" y="1557338"/>
            <a:ext cx="6335713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ru-RU" altLang="ru-RU" sz="1800" b="1" dirty="0" smtClean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Учитывают </a:t>
            </a:r>
            <a:r>
              <a:rPr lang="ru-RU" altLang="ru-RU" sz="18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только </a:t>
            </a:r>
            <a:r>
              <a:rPr lang="en-US" altLang="ru-RU" sz="18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NPK</a:t>
            </a:r>
            <a:r>
              <a:rPr lang="ru-RU" altLang="ru-RU" sz="18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. </a:t>
            </a:r>
            <a:endParaRPr lang="ru-RU" altLang="ru-RU" sz="1800" b="1" dirty="0" smtClean="0">
              <a:solidFill>
                <a:srgbClr val="00B0F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Ягодные культуры нуждаются </a:t>
            </a:r>
            <a:r>
              <a:rPr lang="ru-RU" altLang="ru-RU" sz="18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в сбалансированном питании которое состоит минимум из 13 элементов питания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ru-RU" sz="18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 P K </a:t>
            </a:r>
            <a:r>
              <a:rPr lang="ru-RU" altLang="ru-RU" sz="18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являются основными элементами питания, НО недостаток хотя бы </a:t>
            </a: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одного, НАПРИМЕР, </a:t>
            </a:r>
            <a:r>
              <a:rPr lang="ru-RU" altLang="ru-RU" sz="18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Железа (</a:t>
            </a:r>
            <a:r>
              <a:rPr lang="en-US" altLang="ru-RU" sz="18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Fe</a:t>
            </a:r>
            <a:r>
              <a:rPr lang="ru-RU" altLang="ru-RU" sz="18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), </a:t>
            </a:r>
            <a:r>
              <a:rPr lang="ru-RU" altLang="ru-RU" sz="18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может серьезно снизить урожайность и </a:t>
            </a: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качество.</a:t>
            </a:r>
            <a:endParaRPr lang="ru-RU" altLang="ru-RU" sz="18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Убедитесь, что в почве достаточно всех питательных веществ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017" y="4004162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94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79512" y="332656"/>
            <a:ext cx="5994666" cy="307777"/>
          </a:xfrm>
        </p:spPr>
        <p:txBody>
          <a:bodyPr/>
          <a:lstStyle/>
          <a:p>
            <a:r>
              <a:rPr lang="ru-RU" dirty="0"/>
              <a:t>Система питания </a:t>
            </a:r>
            <a:r>
              <a:rPr lang="ru-RU" dirty="0" smtClean="0"/>
              <a:t>земляники</a:t>
            </a:r>
            <a:endParaRPr lang="en-US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187624" y="904462"/>
            <a:ext cx="5616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 cap="all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После сбора урожая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1556971"/>
            <a:ext cx="5616624" cy="258246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Фертигация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Удобрение – </a:t>
            </a:r>
            <a:r>
              <a:rPr lang="ru-RU" altLang="ru-RU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Аквалис</a:t>
            </a: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(водорастворимое удобрение)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– </a:t>
            </a:r>
            <a:r>
              <a:rPr lang="en-US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NPK 15-15-30</a:t>
            </a: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+микро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 внесения – 25-50 кг/га </a:t>
            </a:r>
            <a:endParaRPr lang="en-US" altLang="ru-RU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Листовая подкормка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Удобрение – </a:t>
            </a:r>
            <a:r>
              <a:rPr lang="ru-RU" altLang="ru-RU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Аквалис</a:t>
            </a: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(водорастворимое удобрение)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– </a:t>
            </a:r>
            <a:r>
              <a:rPr lang="en-US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NPK </a:t>
            </a: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3-11-38+микро</a:t>
            </a: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 внесения – 4-6 кг/га + бор+ цинк+ магний</a:t>
            </a:r>
            <a:endParaRPr lang="en-US" alt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Цель: Повышение энергетики плодовых почек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Важные элементы питания в этот период:</a:t>
            </a:r>
            <a:r>
              <a:rPr lang="en-US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N,</a:t>
            </a: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 K, Ca, Mg, B, Zn </a:t>
            </a:r>
            <a:endParaRPr lang="ru-RU" alt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alt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1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Ø"/>
              <a:defRPr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8" lvl="1" indent="0">
              <a:lnSpc>
                <a:spcPct val="150000"/>
              </a:lnSpc>
              <a:buClr>
                <a:srgbClr val="008000"/>
              </a:buClr>
              <a:buNone/>
              <a:defRPr/>
            </a:pPr>
            <a:endParaRPr lang="ru-RU" alt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en-US" alt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8000"/>
              </a:buClr>
              <a:buAutoNum type="arabicPeriod"/>
              <a:defRPr/>
            </a:pPr>
            <a:endParaRPr lang="ru-RU" alt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04" y="860274"/>
            <a:ext cx="1746156" cy="2863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284984"/>
            <a:ext cx="1817719" cy="298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152655" y="457108"/>
            <a:ext cx="7726188" cy="276999"/>
          </a:xfrm>
        </p:spPr>
        <p:txBody>
          <a:bodyPr/>
          <a:lstStyle/>
          <a:p>
            <a:r>
              <a:rPr lang="ru-RU" dirty="0">
                <a:latin typeface="+mn-lt"/>
              </a:rPr>
              <a:t>Томат, УЧХОЗ «Кубань», 2019</a:t>
            </a:r>
            <a:endParaRPr lang="en-US" dirty="0">
              <a:latin typeface="+mn-lt"/>
            </a:endParaRPr>
          </a:p>
        </p:txBody>
      </p:sp>
      <p:sp>
        <p:nvSpPr>
          <p:cNvPr id="6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52655" y="857218"/>
            <a:ext cx="4029808" cy="1277273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Цель: </a:t>
            </a:r>
          </a:p>
          <a:p>
            <a:pPr>
              <a:spcBef>
                <a:spcPts val="0"/>
              </a:spcBef>
            </a:pPr>
            <a:endParaRPr lang="ru-RU" sz="3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b="0" dirty="0">
                <a:solidFill>
                  <a:srgbClr val="002060"/>
                </a:solidFill>
                <a:latin typeface="+mn-lt"/>
              </a:rPr>
              <a:t>Сравнить агрономическую и экономическую эффективность водорастворимых </a:t>
            </a:r>
            <a:r>
              <a:rPr lang="en-US" sz="1600" b="0" dirty="0" smtClean="0">
                <a:solidFill>
                  <a:srgbClr val="002060"/>
                </a:solidFill>
                <a:latin typeface="+mn-lt"/>
              </a:rPr>
              <a:t>NPK </a:t>
            </a:r>
            <a:r>
              <a:rPr lang="ru-RU" sz="1600" b="0" dirty="0" smtClean="0">
                <a:solidFill>
                  <a:srgbClr val="002060"/>
                </a:solidFill>
                <a:latin typeface="+mn-lt"/>
              </a:rPr>
              <a:t>удобрений </a:t>
            </a:r>
            <a:r>
              <a:rPr lang="ru-RU" sz="1600" b="0" dirty="0">
                <a:solidFill>
                  <a:srgbClr val="002060"/>
                </a:solidFill>
                <a:latin typeface="+mn-lt"/>
              </a:rPr>
              <a:t>ЕвроХим с водорастворимыми удобрениями, применяемыми в хозяйстве. </a:t>
            </a:r>
          </a:p>
        </p:txBody>
      </p:sp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90500" y="-8873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2016125" y="-23351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82033" y="2517235"/>
          <a:ext cx="4021462" cy="3497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49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73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1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Гибрид  –  Мариша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66700" indent="0" algn="l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15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№</a:t>
                      </a:r>
                      <a:endParaRPr lang="en-US" sz="15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0" algn="l" fontAlgn="ctr"/>
                      <a:r>
                        <a:rPr lang="ru-RU" sz="15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Удобрение</a:t>
                      </a:r>
                      <a:endParaRPr lang="ru-RU" sz="15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Доза (кг/га </a:t>
                      </a:r>
                      <a:r>
                        <a:rPr lang="ru-RU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физ.вес</a:t>
                      </a:r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или л/га)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endParaRPr lang="en-US" sz="15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5300" indent="-228600" algn="l" fontAlgn="ctr">
                        <a:buAutoNum type="arabicParenR"/>
                      </a:pPr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Цветение-завязывание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плодов: </a:t>
                      </a:r>
                      <a:endParaRPr lang="en-US" sz="1200" b="1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495300" indent="-228600" algn="l" fontAlgn="ctr">
                        <a:buAutoNum type="arabicParenR"/>
                      </a:pP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NPK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20:20:20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NPK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13:40:13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2) Начало плодоношения-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плодоношение: </a:t>
                      </a:r>
                      <a:endParaRPr lang="en-US" sz="1200" b="1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66700" indent="0" algn="l" fontAlgn="ctr">
                        <a:buNone/>
                      </a:pP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NPK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3:12:39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 кг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 кг</a:t>
                      </a: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126 кг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II</a:t>
                      </a:r>
                      <a:endParaRPr lang="en-US" sz="15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5300" indent="-228600" algn="l" fontAlgn="ctr">
                        <a:buAutoNum type="arabicParenR"/>
                      </a:pPr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Цветение-завязывание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плодов: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WSF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20:20:20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WSF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13:40:13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2) Начало плодоношения-плодоношение: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WSF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6:14:35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 кг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 кг</a:t>
                      </a: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126 кг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7299656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4211960" y="1196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27984" y="857218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Урожайность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т/га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8811" y="3104527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32,2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66"/>
          <p:cNvSpPr>
            <a:spLocks noGrp="1"/>
          </p:cNvSpPr>
          <p:nvPr>
            <p:ph type="body" sz="half" idx="10"/>
          </p:nvPr>
        </p:nvSpPr>
        <p:spPr>
          <a:xfrm>
            <a:off x="-11150" y="2271014"/>
            <a:ext cx="4341086" cy="24622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Схема опыта: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5016" y="4153403"/>
            <a:ext cx="3581400" cy="2044287"/>
          </a:xfrm>
          <a:prstGeom prst="rect">
            <a:avLst/>
          </a:prstGeom>
          <a:ln>
            <a:noFill/>
          </a:ln>
        </p:spPr>
      </p:pic>
      <p:sp>
        <p:nvSpPr>
          <p:cNvPr id="1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45466" y="139678"/>
            <a:ext cx="7992888" cy="27699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ОСП г. Краснодар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2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90500" y="-8873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2016125" y="-23351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190500" y="36832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2284" y="3235332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Затратная часть на удобрения, руб./га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8811" y="3104527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32,2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5067781" y="4428340"/>
          <a:ext cx="359000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16016" y="4005064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Дополнительная прибыль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руб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638759" y="1600418"/>
          <a:ext cx="8154514" cy="16824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66241">
                  <a:extLst>
                    <a:ext uri="{9D8B030D-6E8A-4147-A177-3AD203B41FA5}">
                      <a16:colId xmlns="" xmlns:a16="http://schemas.microsoft.com/office/drawing/2014/main" val="1749057171"/>
                    </a:ext>
                  </a:extLst>
                </a:gridCol>
                <a:gridCol w="1079467">
                  <a:extLst>
                    <a:ext uri="{9D8B030D-6E8A-4147-A177-3AD203B41FA5}">
                      <a16:colId xmlns="" xmlns:a16="http://schemas.microsoft.com/office/drawing/2014/main" val="3458885795"/>
                    </a:ext>
                  </a:extLst>
                </a:gridCol>
                <a:gridCol w="1112498">
                  <a:extLst>
                    <a:ext uri="{9D8B030D-6E8A-4147-A177-3AD203B41FA5}">
                      <a16:colId xmlns="" xmlns:a16="http://schemas.microsoft.com/office/drawing/2014/main" val="1884210682"/>
                    </a:ext>
                  </a:extLst>
                </a:gridCol>
                <a:gridCol w="1355552">
                  <a:extLst>
                    <a:ext uri="{9D8B030D-6E8A-4147-A177-3AD203B41FA5}">
                      <a16:colId xmlns="" xmlns:a16="http://schemas.microsoft.com/office/drawing/2014/main" val="780549870"/>
                    </a:ext>
                  </a:extLst>
                </a:gridCol>
                <a:gridCol w="1138597">
                  <a:extLst>
                    <a:ext uri="{9D8B030D-6E8A-4147-A177-3AD203B41FA5}">
                      <a16:colId xmlns="" xmlns:a16="http://schemas.microsoft.com/office/drawing/2014/main" val="4068037089"/>
                    </a:ext>
                  </a:extLst>
                </a:gridCol>
                <a:gridCol w="1185903">
                  <a:extLst>
                    <a:ext uri="{9D8B030D-6E8A-4147-A177-3AD203B41FA5}">
                      <a16:colId xmlns="" xmlns:a16="http://schemas.microsoft.com/office/drawing/2014/main" val="3789631212"/>
                    </a:ext>
                  </a:extLst>
                </a:gridCol>
                <a:gridCol w="1016256">
                  <a:extLst>
                    <a:ext uri="{9D8B030D-6E8A-4147-A177-3AD203B41FA5}">
                      <a16:colId xmlns="" xmlns:a16="http://schemas.microsoft.com/office/drawing/2014/main" val="3948840225"/>
                    </a:ext>
                  </a:extLst>
                </a:gridCol>
              </a:tblGrid>
              <a:tr h="822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Варианты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Урожайность, т/га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Стоимость 1 кг продукции,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</a:rPr>
                        <a:t>руб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/кг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Стоимость урожая, руб./га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Затратная часть на удобрения, руб/га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Затратная часть удобрений на 1 кг продукции, руб/кг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Условно чистая прибыль, руб./га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29557482"/>
                  </a:ext>
                </a:extLst>
              </a:tr>
              <a:tr h="2862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Вариант №1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(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/>
                        </a:rPr>
                        <a:t>NPK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59,96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22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1 319 120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41 160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0,69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03899425"/>
                  </a:ext>
                </a:extLst>
              </a:tr>
              <a:tr h="252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Вариант №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(</a:t>
                      </a:r>
                      <a:r>
                        <a:rPr lang="ru-RU" sz="1200" b="1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Аквалис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)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2060"/>
                          </a:solidFill>
                          <a:effectLst/>
                        </a:rPr>
                        <a:t>59,88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2060"/>
                          </a:solidFill>
                          <a:effectLst/>
                        </a:rPr>
                        <a:t>22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2060"/>
                          </a:solidFill>
                          <a:effectLst/>
                        </a:rPr>
                        <a:t>1 317 360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</a:rPr>
                        <a:t>19 600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0,33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+19 800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209893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24000" y="965442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Экономическая оценка применения удобрений при выращивании томата в открытом грунте</a:t>
            </a:r>
          </a:p>
        </p:txBody>
      </p:sp>
      <p:sp>
        <p:nvSpPr>
          <p:cNvPr id="13" name="Text Placeholder 65"/>
          <p:cNvSpPr>
            <a:spLocks noGrp="1"/>
          </p:cNvSpPr>
          <p:nvPr>
            <p:ph type="body" sz="half" idx="2"/>
          </p:nvPr>
        </p:nvSpPr>
        <p:spPr>
          <a:xfrm>
            <a:off x="152655" y="457108"/>
            <a:ext cx="7726188" cy="276999"/>
          </a:xfrm>
        </p:spPr>
        <p:txBody>
          <a:bodyPr/>
          <a:lstStyle/>
          <a:p>
            <a:r>
              <a:rPr lang="ru-RU" dirty="0">
                <a:latin typeface="+mn-lt"/>
              </a:rPr>
              <a:t>Томат, УЧХОЗ «Кубань», 2019</a:t>
            </a:r>
            <a:endParaRPr lang="en-US" dirty="0">
              <a:latin typeface="+mn-lt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half" idx="11"/>
          </p:nvPr>
        </p:nvSpPr>
        <p:spPr>
          <a:xfrm>
            <a:off x="145466" y="139678"/>
            <a:ext cx="7992888" cy="27699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ОСП г. Краснодар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21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52655" y="857218"/>
            <a:ext cx="4029808" cy="1277273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Цель: </a:t>
            </a:r>
          </a:p>
          <a:p>
            <a:pPr>
              <a:spcBef>
                <a:spcPts val="0"/>
              </a:spcBef>
            </a:pPr>
            <a:endParaRPr lang="ru-RU" sz="3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b="0" dirty="0">
                <a:solidFill>
                  <a:srgbClr val="002060"/>
                </a:solidFill>
                <a:latin typeface="+mn-lt"/>
              </a:rPr>
              <a:t>Сравнить агрономическую и экономическую эффективность водорастворимых </a:t>
            </a:r>
            <a:r>
              <a:rPr lang="en-US" sz="1600" b="0" dirty="0" smtClean="0">
                <a:solidFill>
                  <a:srgbClr val="002060"/>
                </a:solidFill>
                <a:latin typeface="+mn-lt"/>
              </a:rPr>
              <a:t>NPK </a:t>
            </a:r>
            <a:r>
              <a:rPr lang="ru-RU" sz="1600" b="0" dirty="0" smtClean="0">
                <a:solidFill>
                  <a:srgbClr val="002060"/>
                </a:solidFill>
                <a:latin typeface="+mn-lt"/>
              </a:rPr>
              <a:t>удобрений </a:t>
            </a:r>
            <a:r>
              <a:rPr lang="ru-RU" sz="1600" b="0" dirty="0">
                <a:solidFill>
                  <a:srgbClr val="002060"/>
                </a:solidFill>
                <a:latin typeface="+mn-lt"/>
              </a:rPr>
              <a:t>ЕвроХим с водорастворимыми удобрениями, применяемыми в хозяйстве. </a:t>
            </a:r>
          </a:p>
        </p:txBody>
      </p:sp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90500" y="-8873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2016125" y="-23351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82033" y="2517235"/>
          <a:ext cx="4021462" cy="3680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49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73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1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Гибрид  –  Бомба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F1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66700" indent="0" algn="l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15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№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0" algn="l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Удобрение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Доза (кг/га </a:t>
                      </a:r>
                      <a:r>
                        <a:rPr lang="ru-RU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физ.вес</a:t>
                      </a:r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или л/га)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5300" indent="-228600" algn="l" fontAlgn="ctr">
                        <a:buAutoNum type="arabicParenR"/>
                      </a:pPr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Цветение-завязывание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плодов: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NPK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20:20:20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NPK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13:40:13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NPK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3:12:39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2) Рост плодов: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NPK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3:12:39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 кг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 кг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25 кг</a:t>
                      </a: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 кг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II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5300" indent="-228600" algn="l" fontAlgn="ctr">
                        <a:buAutoNum type="arabicParenR"/>
                      </a:pPr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Цветение-завязывание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плодов: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WSF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20:20:20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WSF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13:40:13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WSF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6:14:35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2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2) Начало плодоношения-плодоношение: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WSF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6:14:35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 кг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 кг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25 кг</a:t>
                      </a: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 кг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7299656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4211960" y="1196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27984" y="857218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Урожайность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т/га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8811" y="3104527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32,2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66"/>
          <p:cNvSpPr>
            <a:spLocks noGrp="1"/>
          </p:cNvSpPr>
          <p:nvPr>
            <p:ph type="body" sz="half" idx="10"/>
          </p:nvPr>
        </p:nvSpPr>
        <p:spPr>
          <a:xfrm>
            <a:off x="-11150" y="2271014"/>
            <a:ext cx="4341086" cy="24622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Схема опыта:</a:t>
            </a:r>
          </a:p>
        </p:txBody>
      </p:sp>
      <p:pic>
        <p:nvPicPr>
          <p:cNvPr id="13" name="Рисунок 12" descr="C:\Users\Admin\Desktop\IMG_20190730_0919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53" y="4267200"/>
            <a:ext cx="4113213" cy="181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65"/>
          <p:cNvSpPr>
            <a:spLocks noGrp="1"/>
          </p:cNvSpPr>
          <p:nvPr>
            <p:ph type="body" sz="half" idx="2"/>
          </p:nvPr>
        </p:nvSpPr>
        <p:spPr>
          <a:xfrm>
            <a:off x="152655" y="457108"/>
            <a:ext cx="7726188" cy="276999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Арбуз, </a:t>
            </a:r>
            <a:r>
              <a:rPr lang="ru-RU" dirty="0">
                <a:latin typeface="+mn-lt"/>
              </a:rPr>
              <a:t>УЧХОЗ «Кубань», 2019</a:t>
            </a:r>
            <a:endParaRPr lang="en-US" dirty="0">
              <a:latin typeface="+mn-lt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half" idx="11"/>
          </p:nvPr>
        </p:nvSpPr>
        <p:spPr>
          <a:xfrm>
            <a:off x="145466" y="139678"/>
            <a:ext cx="7992888" cy="27699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ОСП г. Краснодар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07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90500" y="-8873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2016125" y="-23351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190500" y="36832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2284" y="3235332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Затратная часть на удобрения, руб./га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8811" y="3104527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32,2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5067781" y="4428340"/>
          <a:ext cx="359000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16016" y="4005064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Дополнительная прибыль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руб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685243" y="1434518"/>
          <a:ext cx="8154514" cy="16824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55552">
                  <a:extLst>
                    <a:ext uri="{9D8B030D-6E8A-4147-A177-3AD203B41FA5}">
                      <a16:colId xmlns="" xmlns:a16="http://schemas.microsoft.com/office/drawing/2014/main" val="1749057171"/>
                    </a:ext>
                  </a:extLst>
                </a:gridCol>
                <a:gridCol w="990156">
                  <a:extLst>
                    <a:ext uri="{9D8B030D-6E8A-4147-A177-3AD203B41FA5}">
                      <a16:colId xmlns="" xmlns:a16="http://schemas.microsoft.com/office/drawing/2014/main" val="3458885795"/>
                    </a:ext>
                  </a:extLst>
                </a:gridCol>
                <a:gridCol w="1112498">
                  <a:extLst>
                    <a:ext uri="{9D8B030D-6E8A-4147-A177-3AD203B41FA5}">
                      <a16:colId xmlns="" xmlns:a16="http://schemas.microsoft.com/office/drawing/2014/main" val="1884210682"/>
                    </a:ext>
                  </a:extLst>
                </a:gridCol>
                <a:gridCol w="1355552">
                  <a:extLst>
                    <a:ext uri="{9D8B030D-6E8A-4147-A177-3AD203B41FA5}">
                      <a16:colId xmlns="" xmlns:a16="http://schemas.microsoft.com/office/drawing/2014/main" val="780549870"/>
                    </a:ext>
                  </a:extLst>
                </a:gridCol>
                <a:gridCol w="1138597">
                  <a:extLst>
                    <a:ext uri="{9D8B030D-6E8A-4147-A177-3AD203B41FA5}">
                      <a16:colId xmlns="" xmlns:a16="http://schemas.microsoft.com/office/drawing/2014/main" val="4068037089"/>
                    </a:ext>
                  </a:extLst>
                </a:gridCol>
                <a:gridCol w="1185903">
                  <a:extLst>
                    <a:ext uri="{9D8B030D-6E8A-4147-A177-3AD203B41FA5}">
                      <a16:colId xmlns="" xmlns:a16="http://schemas.microsoft.com/office/drawing/2014/main" val="3789631212"/>
                    </a:ext>
                  </a:extLst>
                </a:gridCol>
                <a:gridCol w="1016256">
                  <a:extLst>
                    <a:ext uri="{9D8B030D-6E8A-4147-A177-3AD203B41FA5}">
                      <a16:colId xmlns="" xmlns:a16="http://schemas.microsoft.com/office/drawing/2014/main" val="3948840225"/>
                    </a:ext>
                  </a:extLst>
                </a:gridCol>
              </a:tblGrid>
              <a:tr h="822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Варианты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Урожайность, т/га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Стоимость 1 кг продукции,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</a:rPr>
                        <a:t>руб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/кг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Стоимость урожая, руб./га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Затратная часть на удобрения, руб/га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Затратная часть удобрений на 1 кг продукции, руб/кг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Условно чистая прибыль, руб./га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29557482"/>
                  </a:ext>
                </a:extLst>
              </a:tr>
              <a:tr h="2862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Вариант №1 </a:t>
                      </a:r>
                      <a:endParaRPr lang="ru-RU" sz="1200" b="1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NPK 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28,29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339 480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25 200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0,89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03899425"/>
                  </a:ext>
                </a:extLst>
              </a:tr>
              <a:tr h="252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Вариант №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(</a:t>
                      </a:r>
                      <a:r>
                        <a:rPr lang="ru-RU" sz="1200" b="1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Аквалис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)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27,9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</a:rPr>
                        <a:t>334 800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</a:rPr>
                        <a:t>12 000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0,43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+8 520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209893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24000" y="813598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Экономическая оценка применения удобрений при выращивании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арбуза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 открытом грунте</a:t>
            </a:r>
          </a:p>
        </p:txBody>
      </p:sp>
      <p:sp>
        <p:nvSpPr>
          <p:cNvPr id="13" name="Text Placeholder 65"/>
          <p:cNvSpPr>
            <a:spLocks noGrp="1"/>
          </p:cNvSpPr>
          <p:nvPr>
            <p:ph type="body" sz="half" idx="2"/>
          </p:nvPr>
        </p:nvSpPr>
        <p:spPr>
          <a:xfrm>
            <a:off x="152655" y="457108"/>
            <a:ext cx="7726188" cy="276999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Арбуз, </a:t>
            </a:r>
            <a:r>
              <a:rPr lang="ru-RU" dirty="0">
                <a:latin typeface="+mn-lt"/>
              </a:rPr>
              <a:t>УЧХОЗ «Кубань», 2019</a:t>
            </a:r>
            <a:endParaRPr lang="en-US" dirty="0">
              <a:latin typeface="+mn-lt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half" idx="11"/>
          </p:nvPr>
        </p:nvSpPr>
        <p:spPr>
          <a:xfrm>
            <a:off x="145466" y="139678"/>
            <a:ext cx="7992888" cy="27699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ОСП г. Краснодар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33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52655" y="857218"/>
            <a:ext cx="4029808" cy="1277273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Цель: </a:t>
            </a:r>
          </a:p>
          <a:p>
            <a:pPr>
              <a:spcBef>
                <a:spcPts val="0"/>
              </a:spcBef>
            </a:pPr>
            <a:endParaRPr lang="ru-RU" sz="3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b="0" dirty="0">
                <a:solidFill>
                  <a:srgbClr val="002060"/>
                </a:solidFill>
                <a:latin typeface="+mn-lt"/>
              </a:rPr>
              <a:t>Сравнить агрономическую и экономическую эффективность водорастворимых </a:t>
            </a:r>
            <a:r>
              <a:rPr lang="en-US" sz="1600" b="0" dirty="0" smtClean="0">
                <a:solidFill>
                  <a:srgbClr val="002060"/>
                </a:solidFill>
                <a:latin typeface="+mn-lt"/>
              </a:rPr>
              <a:t>NPK </a:t>
            </a:r>
            <a:r>
              <a:rPr lang="ru-RU" sz="1600" b="0" dirty="0" smtClean="0">
                <a:solidFill>
                  <a:srgbClr val="002060"/>
                </a:solidFill>
                <a:latin typeface="+mn-lt"/>
              </a:rPr>
              <a:t>удобрений </a:t>
            </a:r>
            <a:r>
              <a:rPr lang="ru-RU" sz="1600" b="0" dirty="0">
                <a:solidFill>
                  <a:srgbClr val="002060"/>
                </a:solidFill>
                <a:latin typeface="+mn-lt"/>
              </a:rPr>
              <a:t>ЕвроХим с водорастворимыми удобрениями, применяемыми в хозяйстве. </a:t>
            </a:r>
          </a:p>
        </p:txBody>
      </p:sp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90500" y="-8873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2016125" y="-23351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82033" y="2517235"/>
          <a:ext cx="4021462" cy="3802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49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73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1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Гибрид  –  Циркон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F1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66700" indent="0" algn="l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15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0" algn="l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Удобрение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Доза (кг/га </a:t>
                      </a:r>
                      <a:r>
                        <a:rPr lang="ru-RU" sz="14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физ.вес</a:t>
                      </a: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или л/га)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5300" indent="-228600" algn="l" fontAlgn="ctr">
                        <a:buAutoNum type="arabicParenR"/>
                      </a:pPr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Цветение-завязывание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плодов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NPK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13:40:13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NPK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3:12:39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4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2) Плодоношение: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NPK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3:12:39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endParaRPr lang="ru-RU" sz="14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endParaRPr lang="ru-RU" sz="14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150 кг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 кг</a:t>
                      </a:r>
                    </a:p>
                    <a:p>
                      <a:pPr marL="0" indent="0" algn="ctr" fontAlgn="ctr"/>
                      <a:endParaRPr lang="ru-RU" sz="14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200 кг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II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5300" indent="-228600" algn="l" fontAlgn="ctr">
                        <a:buAutoNum type="arabicParenR"/>
                      </a:pPr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Цветение-завязывание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плодов: 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13:40:13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6:14:35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4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2) Плодоношение: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6:14:35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endParaRPr lang="ru-RU" sz="14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endParaRPr lang="ru-RU" sz="14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150 кг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 кг</a:t>
                      </a:r>
                    </a:p>
                    <a:p>
                      <a:pPr marL="0" indent="0" algn="ctr" fontAlgn="ctr"/>
                      <a:endParaRPr lang="ru-RU" sz="14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200 кг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7299656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4211960" y="1196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27984" y="857218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Урожайность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т/га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8811" y="3104527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32,2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66"/>
          <p:cNvSpPr>
            <a:spLocks noGrp="1"/>
          </p:cNvSpPr>
          <p:nvPr>
            <p:ph type="body" sz="half" idx="10"/>
          </p:nvPr>
        </p:nvSpPr>
        <p:spPr>
          <a:xfrm>
            <a:off x="-11150" y="2271014"/>
            <a:ext cx="4341086" cy="24622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Схема опыта:</a:t>
            </a:r>
          </a:p>
        </p:txBody>
      </p:sp>
      <p:pic>
        <p:nvPicPr>
          <p:cNvPr id="14" name="Рисунок 13" descr="C:\Users\Admin\Desktop\IMG_20190810_1447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4111625" cy="21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65"/>
          <p:cNvSpPr>
            <a:spLocks noGrp="1"/>
          </p:cNvSpPr>
          <p:nvPr>
            <p:ph type="body" sz="half" idx="2"/>
          </p:nvPr>
        </p:nvSpPr>
        <p:spPr>
          <a:xfrm>
            <a:off x="152655" y="457108"/>
            <a:ext cx="7726188" cy="276999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Огурец, </a:t>
            </a:r>
            <a:r>
              <a:rPr lang="ru-RU" dirty="0">
                <a:latin typeface="+mn-lt"/>
              </a:rPr>
              <a:t>УЧХОЗ «Кубань», 2019</a:t>
            </a:r>
            <a:endParaRPr lang="en-US" dirty="0">
              <a:latin typeface="+mn-lt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half" idx="11"/>
          </p:nvPr>
        </p:nvSpPr>
        <p:spPr>
          <a:xfrm>
            <a:off x="145466" y="139678"/>
            <a:ext cx="7992888" cy="27699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ОСП г. Краснодар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42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90500" y="-8873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2016125" y="-23351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190500" y="36832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2284" y="3235332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Затратная часть на удобрения, руб./га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8811" y="3104527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32,2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5067781" y="4428340"/>
          <a:ext cx="359000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67781" y="4053764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Дополнительная прибыль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руб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685243" y="1434518"/>
          <a:ext cx="8154514" cy="16824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19757">
                  <a:extLst>
                    <a:ext uri="{9D8B030D-6E8A-4147-A177-3AD203B41FA5}">
                      <a16:colId xmlns="" xmlns:a16="http://schemas.microsoft.com/office/drawing/2014/main" val="1749057171"/>
                    </a:ext>
                  </a:extLst>
                </a:gridCol>
                <a:gridCol w="1125951">
                  <a:extLst>
                    <a:ext uri="{9D8B030D-6E8A-4147-A177-3AD203B41FA5}">
                      <a16:colId xmlns="" xmlns:a16="http://schemas.microsoft.com/office/drawing/2014/main" val="3458885795"/>
                    </a:ext>
                  </a:extLst>
                </a:gridCol>
                <a:gridCol w="1112498">
                  <a:extLst>
                    <a:ext uri="{9D8B030D-6E8A-4147-A177-3AD203B41FA5}">
                      <a16:colId xmlns="" xmlns:a16="http://schemas.microsoft.com/office/drawing/2014/main" val="1884210682"/>
                    </a:ext>
                  </a:extLst>
                </a:gridCol>
                <a:gridCol w="1355552">
                  <a:extLst>
                    <a:ext uri="{9D8B030D-6E8A-4147-A177-3AD203B41FA5}">
                      <a16:colId xmlns="" xmlns:a16="http://schemas.microsoft.com/office/drawing/2014/main" val="780549870"/>
                    </a:ext>
                  </a:extLst>
                </a:gridCol>
                <a:gridCol w="1138597">
                  <a:extLst>
                    <a:ext uri="{9D8B030D-6E8A-4147-A177-3AD203B41FA5}">
                      <a16:colId xmlns="" xmlns:a16="http://schemas.microsoft.com/office/drawing/2014/main" val="4068037089"/>
                    </a:ext>
                  </a:extLst>
                </a:gridCol>
                <a:gridCol w="1185903">
                  <a:extLst>
                    <a:ext uri="{9D8B030D-6E8A-4147-A177-3AD203B41FA5}">
                      <a16:colId xmlns="" xmlns:a16="http://schemas.microsoft.com/office/drawing/2014/main" val="3789631212"/>
                    </a:ext>
                  </a:extLst>
                </a:gridCol>
                <a:gridCol w="1016256">
                  <a:extLst>
                    <a:ext uri="{9D8B030D-6E8A-4147-A177-3AD203B41FA5}">
                      <a16:colId xmlns="" xmlns:a16="http://schemas.microsoft.com/office/drawing/2014/main" val="3948840225"/>
                    </a:ext>
                  </a:extLst>
                </a:gridCol>
              </a:tblGrid>
              <a:tr h="822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Варианты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Урожайность, т/га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Стоимость 1 кг продукции,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руб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/кг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Стоимость урожая, руб./га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Затратная часть на удобрения, руб/га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Затратная часть удобрений на 1 кг продукции, руб/кг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Условно чистая прибыль, руб./га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29557482"/>
                  </a:ext>
                </a:extLst>
              </a:tr>
              <a:tr h="2862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Вариант №1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NPK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56.34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19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1 070 460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84 000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1,49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03899425"/>
                  </a:ext>
                </a:extLst>
              </a:tr>
              <a:tr h="252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Вариант №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(</a:t>
                      </a:r>
                      <a:r>
                        <a:rPr lang="ru-RU" sz="1200" b="1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Аквалис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)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54.36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19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1 032 973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40 000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0,74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+6513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209893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24000" y="813598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Экономическая оценка применения удобрений при выращивании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огурца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 открытом грунте</a:t>
            </a:r>
          </a:p>
        </p:txBody>
      </p:sp>
      <p:sp>
        <p:nvSpPr>
          <p:cNvPr id="13" name="Text Placeholder 65"/>
          <p:cNvSpPr>
            <a:spLocks noGrp="1"/>
          </p:cNvSpPr>
          <p:nvPr>
            <p:ph type="body" sz="half" idx="2"/>
          </p:nvPr>
        </p:nvSpPr>
        <p:spPr>
          <a:xfrm>
            <a:off x="152655" y="457108"/>
            <a:ext cx="7726188" cy="276999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Огурец, </a:t>
            </a:r>
            <a:r>
              <a:rPr lang="ru-RU" dirty="0">
                <a:latin typeface="+mn-lt"/>
              </a:rPr>
              <a:t>УЧХОЗ «Кубань», 2019</a:t>
            </a:r>
            <a:endParaRPr lang="en-US" dirty="0">
              <a:latin typeface="+mn-lt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half" idx="11"/>
          </p:nvPr>
        </p:nvSpPr>
        <p:spPr>
          <a:xfrm>
            <a:off x="145466" y="139678"/>
            <a:ext cx="7992888" cy="27699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ОСП г. Краснодар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400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143051" y="423167"/>
            <a:ext cx="7726188" cy="276999"/>
          </a:xfrm>
        </p:spPr>
        <p:txBody>
          <a:bodyPr/>
          <a:lstStyle/>
          <a:p>
            <a:r>
              <a:rPr lang="ru-RU" dirty="0">
                <a:latin typeface="+mn-lt"/>
              </a:rPr>
              <a:t>Земляника, КФХ Богородский, 2019</a:t>
            </a:r>
            <a:endParaRPr lang="en-US" dirty="0">
              <a:latin typeface="+mn-lt"/>
            </a:endParaRPr>
          </a:p>
        </p:txBody>
      </p:sp>
      <p:sp>
        <p:nvSpPr>
          <p:cNvPr id="6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61742" y="1111950"/>
            <a:ext cx="4029808" cy="1277273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Цель: </a:t>
            </a:r>
          </a:p>
          <a:p>
            <a:pPr>
              <a:spcBef>
                <a:spcPts val="0"/>
              </a:spcBef>
            </a:pPr>
            <a:endParaRPr lang="ru-RU" sz="3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b="0" dirty="0">
                <a:solidFill>
                  <a:srgbClr val="002060"/>
                </a:solidFill>
                <a:latin typeface="+mn-lt"/>
              </a:rPr>
              <a:t>Сравнить агрономическую и экономическую эффективность водорастворимых </a:t>
            </a:r>
            <a:r>
              <a:rPr lang="de-CH" sz="1600" b="0" dirty="0" smtClean="0">
                <a:solidFill>
                  <a:srgbClr val="002060"/>
                </a:solidFill>
                <a:latin typeface="+mn-lt"/>
              </a:rPr>
              <a:t>NPK </a:t>
            </a:r>
            <a:r>
              <a:rPr lang="ru-RU" sz="1600" b="0" dirty="0" smtClean="0">
                <a:solidFill>
                  <a:srgbClr val="002060"/>
                </a:solidFill>
                <a:latin typeface="+mn-lt"/>
              </a:rPr>
              <a:t>удобрений </a:t>
            </a:r>
            <a:r>
              <a:rPr lang="ru-RU" sz="1600" b="0" dirty="0">
                <a:solidFill>
                  <a:srgbClr val="002060"/>
                </a:solidFill>
                <a:latin typeface="+mn-lt"/>
              </a:rPr>
              <a:t>ЕвроХим с водорастворимыми удобрениями, применяемыми в хозяйстве. </a:t>
            </a:r>
          </a:p>
        </p:txBody>
      </p:sp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90500" y="-8873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2016125" y="-23351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059499"/>
              </p:ext>
            </p:extLst>
          </p:nvPr>
        </p:nvGraphicFramePr>
        <p:xfrm>
          <a:off x="209548" y="2995742"/>
          <a:ext cx="4021462" cy="3166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49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73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1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Сорт  –  НСД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66700" indent="0" algn="l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15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0" algn="l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Удобрение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Доза (кг/га </a:t>
                      </a:r>
                      <a:r>
                        <a:rPr lang="ru-RU" sz="14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физ.вес</a:t>
                      </a: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или л/га)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5300" indent="-228600" algn="l" fontAlgn="ctr">
                        <a:buAutoNum type="arabicParenR"/>
                      </a:pP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Схема хозяйства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II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5300" indent="-228600" algn="l" fontAlgn="ctr">
                        <a:buAutoNum type="arabicParenR"/>
                      </a:pPr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Начало вегетации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en-US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WSF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18:18:18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Кальциевая селитра 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4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2) Начало цветения-плодоношения: 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en-US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WSF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6:14:35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de-CH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Кальциевая селитра 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de-CH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Агринос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de-CH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Агринос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endParaRPr lang="ru-RU" sz="14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330 кг/га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165 кг/га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 кг</a:t>
                      </a:r>
                    </a:p>
                    <a:p>
                      <a:pPr marL="0" indent="0" algn="ctr" fontAlgn="ctr"/>
                      <a:endParaRPr lang="ru-RU" sz="14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825 кг/га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165 кг/га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 л/га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 л/га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729965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48811" y="3104527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32,2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66"/>
          <p:cNvSpPr>
            <a:spLocks noGrp="1"/>
          </p:cNvSpPr>
          <p:nvPr>
            <p:ph type="body" sz="half" idx="10"/>
          </p:nvPr>
        </p:nvSpPr>
        <p:spPr>
          <a:xfrm>
            <a:off x="-11150" y="2594168"/>
            <a:ext cx="4341086" cy="24622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Схема опыта: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45466" y="139678"/>
            <a:ext cx="7992888" cy="27699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ОСП г. Краснодар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00389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7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143051" y="423167"/>
            <a:ext cx="7726188" cy="276999"/>
          </a:xfrm>
        </p:spPr>
        <p:txBody>
          <a:bodyPr/>
          <a:lstStyle/>
          <a:p>
            <a:r>
              <a:rPr lang="ru-RU" dirty="0">
                <a:latin typeface="+mn-lt"/>
              </a:rPr>
              <a:t>Земляника, КФХ Богородский, 2019</a:t>
            </a:r>
            <a:endParaRPr lang="en-US" dirty="0">
              <a:latin typeface="+mn-lt"/>
            </a:endParaRPr>
          </a:p>
        </p:txBody>
      </p:sp>
      <p:sp>
        <p:nvSpPr>
          <p:cNvPr id="6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61742" y="1111950"/>
            <a:ext cx="4029808" cy="1277273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Цель: </a:t>
            </a:r>
          </a:p>
          <a:p>
            <a:pPr>
              <a:spcBef>
                <a:spcPts val="0"/>
              </a:spcBef>
            </a:pPr>
            <a:endParaRPr lang="ru-RU" sz="3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b="0" dirty="0">
                <a:solidFill>
                  <a:srgbClr val="002060"/>
                </a:solidFill>
                <a:latin typeface="+mn-lt"/>
              </a:rPr>
              <a:t>Сравнить агрономическую и экономическую эффективность водорастворимых </a:t>
            </a:r>
            <a:r>
              <a:rPr lang="de-CH" sz="1600" b="0" dirty="0" smtClean="0">
                <a:solidFill>
                  <a:srgbClr val="002060"/>
                </a:solidFill>
                <a:latin typeface="+mn-lt"/>
              </a:rPr>
              <a:t>NPK </a:t>
            </a:r>
            <a:r>
              <a:rPr lang="ru-RU" sz="1600" b="0" dirty="0" smtClean="0">
                <a:solidFill>
                  <a:srgbClr val="002060"/>
                </a:solidFill>
                <a:latin typeface="+mn-lt"/>
              </a:rPr>
              <a:t>удобрений </a:t>
            </a:r>
            <a:r>
              <a:rPr lang="ru-RU" sz="1600" b="0" dirty="0">
                <a:solidFill>
                  <a:srgbClr val="002060"/>
                </a:solidFill>
                <a:latin typeface="+mn-lt"/>
              </a:rPr>
              <a:t>ЕвроХим с водорастворимыми удобрениями, применяемыми в хозяйстве. </a:t>
            </a:r>
          </a:p>
        </p:txBody>
      </p:sp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90500" y="-8873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2016125" y="-23351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209548" y="2995742"/>
          <a:ext cx="4021462" cy="3166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49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73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1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Сорт  –  </a:t>
                      </a:r>
                      <a:r>
                        <a:rPr lang="ru-RU" sz="1400" b="1" dirty="0" err="1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Кабрилло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66700" indent="0" algn="l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15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0" algn="l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Удобрение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Доза (кг/га </a:t>
                      </a:r>
                      <a:r>
                        <a:rPr lang="ru-RU" sz="14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физ.вес</a:t>
                      </a: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или л/га)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5300" indent="-228600" algn="l" fontAlgn="ctr">
                        <a:buAutoNum type="arabicParenR"/>
                      </a:pP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Схема хозяйства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II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5300" indent="-228600" algn="l" fontAlgn="ctr">
                        <a:buAutoNum type="arabicParenR"/>
                      </a:pPr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Начало вегетации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en-US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WSF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18:18:18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Кальциевая селитра 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ru-RU" sz="14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2) Начало цветения-плодоношения: 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en-US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WSF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Аквалис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6:14:35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de-CH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Кальциевая селитра 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de-CH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Агринос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pPr marL="266700" indent="0" algn="l" fontAlgn="ctr">
                        <a:buNone/>
                      </a:pPr>
                      <a:r>
                        <a:rPr lang="de-CH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Агринос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endParaRPr lang="ru-RU" sz="14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330 кг/га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165 кг/га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 кг</a:t>
                      </a:r>
                    </a:p>
                    <a:p>
                      <a:pPr marL="0" indent="0" algn="ctr" fontAlgn="ctr"/>
                      <a:endParaRPr lang="ru-RU" sz="14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825 кг/га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165 кг/га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 л/га</a:t>
                      </a:r>
                    </a:p>
                    <a:p>
                      <a:pPr marL="0" indent="0" algn="ctr" fontAlgn="ctr"/>
                      <a:r>
                        <a:rPr lang="ru-RU" sz="1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 л/га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7299656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4231010" y="12602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27984" y="857218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Урожайность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т/га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8811" y="3104527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32,2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66"/>
          <p:cNvSpPr>
            <a:spLocks noGrp="1"/>
          </p:cNvSpPr>
          <p:nvPr>
            <p:ph type="body" sz="half" idx="10"/>
          </p:nvPr>
        </p:nvSpPr>
        <p:spPr>
          <a:xfrm>
            <a:off x="-11150" y="2594168"/>
            <a:ext cx="4341086" cy="24622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Схема опыта: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95981"/>
            <a:ext cx="2971800" cy="222885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45466" y="139678"/>
            <a:ext cx="7992888" cy="27699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ОСП г. Краснодар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26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186019" y="439262"/>
            <a:ext cx="7992888" cy="276999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Яблоня, АО «Трудовое», </a:t>
            </a:r>
            <a:r>
              <a:rPr lang="ru-RU" dirty="0">
                <a:latin typeface="+mn-lt"/>
              </a:rPr>
              <a:t>2019</a:t>
            </a:r>
            <a:endParaRPr lang="en-US" dirty="0">
              <a:latin typeface="+mn-lt"/>
            </a:endParaRPr>
          </a:p>
        </p:txBody>
      </p:sp>
      <p:sp>
        <p:nvSpPr>
          <p:cNvPr id="6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52655" y="1079399"/>
            <a:ext cx="4029808" cy="1277273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Цель: </a:t>
            </a:r>
          </a:p>
          <a:p>
            <a:pPr>
              <a:spcBef>
                <a:spcPts val="0"/>
              </a:spcBef>
            </a:pPr>
            <a:endParaRPr lang="ru-RU" sz="3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b="0" dirty="0">
                <a:solidFill>
                  <a:srgbClr val="002060"/>
                </a:solidFill>
                <a:latin typeface="+mn-lt"/>
              </a:rPr>
              <a:t>Сравнить агрономическую и экономическую эффективность водорастворимых </a:t>
            </a:r>
            <a:r>
              <a:rPr lang="en-US" sz="1600" b="0" dirty="0" smtClean="0">
                <a:solidFill>
                  <a:srgbClr val="002060"/>
                </a:solidFill>
                <a:latin typeface="+mn-lt"/>
              </a:rPr>
              <a:t>NPK </a:t>
            </a:r>
            <a:r>
              <a:rPr lang="ru-RU" sz="1600" b="0" dirty="0" smtClean="0">
                <a:solidFill>
                  <a:srgbClr val="002060"/>
                </a:solidFill>
                <a:latin typeface="+mn-lt"/>
              </a:rPr>
              <a:t>удобрений </a:t>
            </a:r>
            <a:r>
              <a:rPr lang="ru-RU" sz="1600" b="0" dirty="0">
                <a:solidFill>
                  <a:srgbClr val="002060"/>
                </a:solidFill>
                <a:latin typeface="+mn-lt"/>
              </a:rPr>
              <a:t>ЕвроХим с водорастворимыми удобрениями, применяемыми в хозяйстве. </a:t>
            </a:r>
          </a:p>
        </p:txBody>
      </p:sp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90500" y="-8873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2016125" y="-233514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724400" y="861095"/>
          <a:ext cx="4021462" cy="55672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49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73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1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0356">
                <a:tc gridSpan="2">
                  <a:txBody>
                    <a:bodyPr/>
                    <a:lstStyle/>
                    <a:p>
                      <a:pPr algn="l" fontAlgn="ctr"/>
                      <a:endParaRPr lang="ru-RU" sz="12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Сорт – </a:t>
                      </a:r>
                      <a:r>
                        <a:rPr lang="ru-RU" sz="1200" b="1" dirty="0" err="1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Гренни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Смит (</a:t>
                      </a:r>
                      <a:r>
                        <a:rPr lang="en-US" sz="12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Granny Smith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 fontAlgn="ctr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Почва – Карбонатный чернозём</a:t>
                      </a:r>
                      <a:endParaRPr lang="en-US" sz="1200" b="1" kern="12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66700" indent="0" algn="l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3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0" algn="l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Удобрение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Доза (кг/га </a:t>
                      </a:r>
                      <a:r>
                        <a:rPr lang="ru-RU" sz="14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физ.вес</a:t>
                      </a: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или л/га)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7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6700" indent="0" algn="l" fontAlgn="ctr"/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Цинк</a:t>
                      </a:r>
                    </a:p>
                    <a:p>
                      <a:pPr marL="266700" indent="0" algn="l" fontAlgn="ctr"/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Бор</a:t>
                      </a:r>
                    </a:p>
                    <a:p>
                      <a:pPr marL="266700" indent="0" algn="l" fontAlgn="ctr"/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Железо</a:t>
                      </a:r>
                    </a:p>
                    <a:p>
                      <a:pPr marL="266700" indent="0" algn="l" fontAlgn="ctr"/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Фосфор</a:t>
                      </a:r>
                    </a:p>
                    <a:p>
                      <a:pPr marL="266700" indent="0" algn="l" fontAlgn="ctr"/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Микро Плюс</a:t>
                      </a:r>
                    </a:p>
                    <a:p>
                      <a:pPr marL="266700" indent="0" algn="l" fontAlgn="ctr"/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Калий</a:t>
                      </a:r>
                    </a:p>
                    <a:p>
                      <a:pPr marL="266700" indent="0" algn="l" fontAlgn="ctr"/>
                      <a:r>
                        <a:rPr lang="en-US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NPK 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20:20:20</a:t>
                      </a:r>
                    </a:p>
                    <a:p>
                      <a:pPr marL="266700" indent="0" algn="l" fontAlgn="ctr"/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Аммиачная селитра</a:t>
                      </a:r>
                    </a:p>
                    <a:p>
                      <a:pPr marL="266700" indent="0" algn="l" fontAlgn="ctr"/>
                      <a:r>
                        <a:rPr lang="ru-RU" sz="11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Монокалийфосфат</a:t>
                      </a:r>
                      <a:endParaRPr lang="ru-RU" sz="11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66700" indent="0" algn="l" fontAlgn="ctr"/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Кальций</a:t>
                      </a:r>
                    </a:p>
                    <a:p>
                      <a:pPr marL="266700" indent="0" algn="l" fontAlgn="ctr"/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Марганец</a:t>
                      </a:r>
                    </a:p>
                    <a:p>
                      <a:pPr marL="266700" indent="0" algn="l" fontAlgn="ctr"/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Сульфат Калия</a:t>
                      </a:r>
                      <a:endParaRPr lang="ru-RU" sz="1100" b="0" i="0" u="none" strike="noStrike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2,5 кг/га</a:t>
                      </a:r>
                    </a:p>
                    <a:p>
                      <a:pPr marL="0" indent="0"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 кг/га</a:t>
                      </a:r>
                    </a:p>
                    <a:p>
                      <a:pPr marL="0" indent="0"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0,5 кг/га</a:t>
                      </a:r>
                    </a:p>
                    <a:p>
                      <a:pPr marL="0" indent="0"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10,2 кг/га</a:t>
                      </a:r>
                    </a:p>
                    <a:p>
                      <a:pPr marL="0" indent="0"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 кг/га</a:t>
                      </a:r>
                    </a:p>
                    <a:p>
                      <a:pPr marL="0" indent="0"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 кг/га</a:t>
                      </a:r>
                    </a:p>
                    <a:p>
                      <a:pPr marL="0" indent="0"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 кг /га</a:t>
                      </a:r>
                    </a:p>
                    <a:p>
                      <a:pPr marL="0" indent="0"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 кг/га</a:t>
                      </a:r>
                    </a:p>
                    <a:p>
                      <a:pPr marL="0" indent="0"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 кг/га</a:t>
                      </a:r>
                    </a:p>
                    <a:p>
                      <a:pPr marL="0" indent="0"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31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 кг/га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76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II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6700" indent="0" algn="l" fontAlgn="ctr"/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NPK 14:14:23</a:t>
                      </a:r>
                    </a:p>
                    <a:p>
                      <a:pPr marL="266700" indent="0" algn="l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Нитрат кальция</a:t>
                      </a:r>
                    </a:p>
                    <a:p>
                      <a:pPr marL="266700" indent="0" algn="l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Борная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кислота</a:t>
                      </a:r>
                    </a:p>
                    <a:p>
                      <a:pPr marL="266700" indent="0" algn="l" fontAlgn="ctr"/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WSF NPK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13:40:13</a:t>
                      </a:r>
                    </a:p>
                    <a:p>
                      <a:pPr marL="266700" indent="0" algn="l" fontAlgn="ctr"/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WSF NPK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6:14:35</a:t>
                      </a:r>
                    </a:p>
                    <a:p>
                      <a:pPr marL="266700" indent="0" algn="l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Сульфат магния</a:t>
                      </a:r>
                    </a:p>
                    <a:p>
                      <a:pPr marL="266700" indent="0" algn="l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Сульфат калия</a:t>
                      </a:r>
                    </a:p>
                    <a:p>
                      <a:pPr marL="266700" indent="0" algn="l" fontAlgn="ctr"/>
                      <a:r>
                        <a:rPr lang="ru-RU" sz="12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Агринос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2</a:t>
                      </a:r>
                    </a:p>
                    <a:p>
                      <a:pPr marL="266700" indent="0" algn="l" fontAlgn="ctr"/>
                      <a:r>
                        <a:rPr lang="ru-RU" sz="12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Монокалийфосфат</a:t>
                      </a:r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66700" indent="0" algn="l" fontAlgn="ctr"/>
                      <a:r>
                        <a:rPr lang="ru-RU" sz="12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Нутримикс</a:t>
                      </a:r>
                      <a:endParaRPr lang="ru-RU" sz="1200" b="0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66700" indent="0" algn="l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Сульфат цинка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200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190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60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60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 л/га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 кг/га</a:t>
                      </a:r>
                    </a:p>
                    <a:p>
                      <a:pPr marL="0" indent="0" algn="ctr" fontAlgn="ctr"/>
                      <a:r>
                        <a:rPr lang="ru-RU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 кг/га</a:t>
                      </a:r>
                      <a:endParaRPr lang="ru-RU" sz="1200" b="0" i="0" u="none" strike="noStrike" dirty="0" smtClean="0"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729965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48811" y="3104527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32,2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66"/>
          <p:cNvSpPr>
            <a:spLocks noGrp="1"/>
          </p:cNvSpPr>
          <p:nvPr>
            <p:ph type="body" sz="half" idx="10"/>
          </p:nvPr>
        </p:nvSpPr>
        <p:spPr>
          <a:xfrm>
            <a:off x="4404776" y="780368"/>
            <a:ext cx="4341086" cy="24622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Схема опыта: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1217" y="161956"/>
            <a:ext cx="7992888" cy="276999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ОСП г. Краснодар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9" y="266700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Диагностика почвы, воды и растений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539750" y="1557338"/>
            <a:ext cx="403225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2. Не проводят анализы почвы, воды, растений, либо анализы проводятся не вовремя.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ru-RU" altLang="ru-RU" sz="16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latin typeface="+mn-lt"/>
                <a:cs typeface="Arial" panose="020B0604020202020204" pitchFamily="34" charset="0"/>
              </a:rPr>
              <a:t>Регулярно проверяйте почву, воду и растения. Чтобы эффективно управлять программой питания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ru-RU" altLang="ru-RU" sz="1600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ru-RU" alt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13" r="9051"/>
          <a:stretch/>
        </p:blipFill>
        <p:spPr>
          <a:xfrm>
            <a:off x="5220072" y="1340768"/>
            <a:ext cx="3293531" cy="407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4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1217" y="161956"/>
            <a:ext cx="7992888" cy="27699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ОСП г. Краснодар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186019" y="439262"/>
            <a:ext cx="7992888" cy="276999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Яблоня, АО «Трудовое», </a:t>
            </a:r>
            <a:r>
              <a:rPr lang="ru-RU" dirty="0">
                <a:latin typeface="+mn-lt"/>
              </a:rPr>
              <a:t>2019</a:t>
            </a:r>
            <a:endParaRPr lang="en-US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1217" y="937560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Урожайность, т/га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581" y="3830220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Затратная часть на удобрения, </a:t>
            </a:r>
            <a:r>
              <a:rPr lang="ru-RU" sz="16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руб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/га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119352" y="1247657"/>
          <a:ext cx="4224048" cy="2486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/>
          </p:nvPr>
        </p:nvGraphicFramePr>
        <p:xfrm>
          <a:off x="190500" y="4265195"/>
          <a:ext cx="3619500" cy="2161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"/>
          <p:cNvSpPr txBox="1"/>
          <p:nvPr/>
        </p:nvSpPr>
        <p:spPr>
          <a:xfrm>
            <a:off x="2935588" y="5261473"/>
            <a:ext cx="301649" cy="34682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39000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2935588" y="4443294"/>
            <a:ext cx="301649" cy="34682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53868"/>
                </a:solidFill>
                <a:cs typeface="Arial" panose="020B0604020202020204" pitchFamily="34" charset="0"/>
              </a:rPr>
              <a:t>+12000</a:t>
            </a:r>
            <a:endParaRPr lang="ru-RU" sz="1600" b="1" dirty="0">
              <a:solidFill>
                <a:srgbClr val="053868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/>
          </p:nvPr>
        </p:nvGraphicFramePr>
        <p:xfrm>
          <a:off x="4876800" y="4253361"/>
          <a:ext cx="359000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800600" y="3806778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Условно-чистая прибыль, </a:t>
            </a:r>
            <a:r>
              <a:rPr lang="ru-RU" sz="16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руб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/га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3316" name="Picture 4" descr="fcfc1db3-8f68-416e-a96d-1c6b13909535@euroch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57" y="875185"/>
            <a:ext cx="2203252" cy="271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82fb037b-2408-4eb3-846f-c5661a8ff13e@euroche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16" y="833801"/>
            <a:ext cx="2096250" cy="279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4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 txBox="1">
            <a:spLocks/>
          </p:cNvSpPr>
          <p:nvPr/>
        </p:nvSpPr>
        <p:spPr>
          <a:xfrm>
            <a:off x="221749" y="2253913"/>
            <a:ext cx="4686300" cy="381989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Визирская Мария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Руководитель направления развития агрохимического сервиса по региону «Россия и СНГ» </a:t>
            </a:r>
          </a:p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T</a:t>
            </a:r>
            <a:r>
              <a:rPr lang="ru-RU" dirty="0">
                <a:solidFill>
                  <a:schemeClr val="bg1"/>
                </a:solidFill>
              </a:rPr>
              <a:t>:</a:t>
            </a:r>
            <a:r>
              <a:rPr lang="fr-CA" dirty="0">
                <a:solidFill>
                  <a:schemeClr val="bg1"/>
                </a:solidFill>
              </a:rPr>
              <a:t>  </a:t>
            </a:r>
            <a:r>
              <a:rPr lang="ru-RU" dirty="0">
                <a:solidFill>
                  <a:schemeClr val="bg1"/>
                </a:solidFill>
              </a:rPr>
              <a:t>+7 (495) 795-25-27, доб. 1126</a:t>
            </a:r>
          </a:p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M</a:t>
            </a:r>
            <a:r>
              <a:rPr lang="ru-RU" dirty="0">
                <a:solidFill>
                  <a:schemeClr val="bg1"/>
                </a:solidFill>
              </a:rPr>
              <a:t>: +7 915 072 12 32</a:t>
            </a:r>
          </a:p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  <a:hlinkClick r:id="rId2"/>
              </a:rPr>
              <a:t>Mariya</a:t>
            </a:r>
            <a:r>
              <a:rPr lang="ru-RU" u="sng" dirty="0">
                <a:solidFill>
                  <a:schemeClr val="bg1"/>
                </a:solidFill>
                <a:hlinkClick r:id="rId2"/>
              </a:rPr>
              <a:t>.</a:t>
            </a:r>
            <a:r>
              <a:rPr lang="en-US" u="sng" dirty="0">
                <a:solidFill>
                  <a:schemeClr val="bg1"/>
                </a:solidFill>
                <a:hlinkClick r:id="rId2"/>
              </a:rPr>
              <a:t>Vizirskaya</a:t>
            </a:r>
            <a:r>
              <a:rPr lang="ru-RU" u="sng" dirty="0">
                <a:solidFill>
                  <a:schemeClr val="bg1"/>
                </a:solidFill>
                <a:hlinkClick r:id="rId2"/>
              </a:rPr>
              <a:t>@</a:t>
            </a:r>
            <a:r>
              <a:rPr lang="en-US" u="sng" dirty="0" err="1">
                <a:solidFill>
                  <a:schemeClr val="bg1"/>
                </a:solidFill>
                <a:hlinkClick r:id="rId2"/>
              </a:rPr>
              <a:t>eurochem</a:t>
            </a:r>
            <a:r>
              <a:rPr lang="ru-RU" u="sng" dirty="0">
                <a:solidFill>
                  <a:schemeClr val="bg1"/>
                </a:solidFill>
                <a:hlinkClick r:id="rId2"/>
              </a:rPr>
              <a:t>.</a:t>
            </a:r>
            <a:r>
              <a:rPr lang="en-US" u="sng" dirty="0" err="1">
                <a:solidFill>
                  <a:schemeClr val="bg1"/>
                </a:solidFill>
                <a:hlinkClick r:id="rId2"/>
              </a:rPr>
              <a:t>ru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u="sng" dirty="0">
                <a:solidFill>
                  <a:schemeClr val="bg1"/>
                </a:solidFill>
              </a:rPr>
              <a:t> </a:t>
            </a:r>
            <a:endParaRPr lang="ru-RU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Дмитрий Сидоренко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Начальник агрономического </a:t>
            </a:r>
            <a:r>
              <a:rPr lang="ru-RU" dirty="0" smtClean="0">
                <a:solidFill>
                  <a:schemeClr val="bg1"/>
                </a:solidFill>
              </a:rPr>
              <a:t>отдела</a:t>
            </a:r>
          </a:p>
          <a:p>
            <a:pPr marL="0" indent="0">
              <a:buNone/>
            </a:pPr>
            <a:r>
              <a:rPr lang="fr-CA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r>
              <a:rPr lang="fr-CA" dirty="0" smtClean="0">
                <a:solidFill>
                  <a:schemeClr val="bg1"/>
                </a:solidFill>
              </a:rPr>
              <a:t>  </a:t>
            </a:r>
            <a:r>
              <a:rPr lang="en-US" dirty="0" smtClean="0">
                <a:solidFill>
                  <a:schemeClr val="bg1"/>
                </a:solidFill>
              </a:rPr>
              <a:t>+7 (861) 238 64 07 (#37536)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: +7</a:t>
            </a:r>
            <a:r>
              <a:rPr lang="fr-CA" dirty="0">
                <a:solidFill>
                  <a:schemeClr val="bg1"/>
                </a:solidFill>
              </a:rPr>
              <a:t> </a:t>
            </a:r>
            <a:r>
              <a:rPr lang="en-US" dirty="0">
                <a:solidFill>
                  <a:schemeClr val="bg1"/>
                </a:solidFill>
              </a:rPr>
              <a:t>918 387 73 57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  <a:hlinkClick r:id="rId3"/>
              </a:rPr>
              <a:t>Dmitry.Sidorenko@eurochem.ru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1" y="64749"/>
            <a:ext cx="3510224" cy="1109937"/>
            <a:chOff x="457200" y="1066800"/>
            <a:chExt cx="2125237" cy="63439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82" r="72177" b="35182"/>
            <a:stretch/>
          </p:blipFill>
          <p:spPr>
            <a:xfrm>
              <a:off x="457200" y="1066800"/>
              <a:ext cx="595594" cy="63439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0" t="44035" r="1" b="47847"/>
            <a:stretch/>
          </p:blipFill>
          <p:spPr>
            <a:xfrm>
              <a:off x="1143000" y="1296410"/>
              <a:ext cx="1439437" cy="175175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6049" y="59287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Почта </a:t>
            </a:r>
            <a:r>
              <a:rPr lang="ru-RU" dirty="0">
                <a:solidFill>
                  <a:schemeClr val="bg1"/>
                </a:solidFill>
              </a:rPr>
              <a:t>департамента:</a:t>
            </a:r>
          </a:p>
          <a:p>
            <a:r>
              <a:rPr lang="en-US" dirty="0">
                <a:solidFill>
                  <a:schemeClr val="bg1"/>
                </a:solidFill>
                <a:hlinkClick r:id="rId6"/>
              </a:rPr>
              <a:t>agrodep@eurochem.ru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611560" y="1916832"/>
            <a:ext cx="3804923" cy="200355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Благодарю за внимание.</a:t>
            </a:r>
          </a:p>
          <a:p>
            <a:pPr algn="ctr"/>
            <a:r>
              <a:rPr lang="ru-RU" sz="3200" dirty="0" smtClean="0"/>
              <a:t>Приглашаем в гости!</a:t>
            </a:r>
            <a:endParaRPr lang="en-US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2080" y="1580728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99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Высокие дозы азотных удобрений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467544" y="1268760"/>
            <a:ext cx="633571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3. Используют слишком много удобрений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«Чем больше, тем лучше!»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Высокие дозы удобрений повышают содержание солей в прикорневой зоне. При нехватке влаги, растения могут получить ожоги.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Осторожно используйте удобрения, часто избыток элемента путают с недостатком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ru-RU" altLang="ru-RU" sz="1600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ru-RU" alt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3515582"/>
            <a:ext cx="5348219" cy="29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Время внесения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79388" y="1066800"/>
            <a:ext cx="8496300" cy="32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4. Неправильное время внесения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Внесение правильных доз удобрений </a:t>
            </a: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это недостаточно. Несоблюдение </a:t>
            </a: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правильных норм внесения удобрений в нужное время является распространенной ошибкой, ведущей к потере урожая. Растения поглощают питательные вещества в разных скоростях и соотношениях на разных </a:t>
            </a: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фенологических </a:t>
            </a: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стадиях роста. Каждое питательное вещество имеет свою уникальную кривую поглощения.</a:t>
            </a:r>
          </a:p>
          <a:p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Если питательное вещество вносится слишком поздно, развитие растения будет ограничено и произойдет потеря урожая</a:t>
            </a: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endParaRPr lang="ru-RU" altLang="ru-RU" sz="16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endParaRPr lang="ru-RU" altLang="ru-RU" sz="16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Необходимо обеспечить растение правильными  питательными веществами в нужное время,  в соответствии с требованиями конкретной  культуры на разных стадиях роста.</a:t>
            </a:r>
          </a:p>
        </p:txBody>
      </p:sp>
    </p:spTree>
    <p:extLst>
      <p:ext uri="{BB962C8B-B14F-4D97-AF65-F5344CB8AC3E}">
        <p14:creationId xmlns:p14="http://schemas.microsoft.com/office/powerpoint/2010/main" val="28222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>
            <a:off x="304800" y="762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52400" y="29413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Однообразная система питания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79388" y="1066800"/>
            <a:ext cx="8496300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5. Используют одну и ту же формулу удобрения</a:t>
            </a:r>
          </a:p>
          <a:p>
            <a:r>
              <a:rPr lang="ru-RU" altLang="ru-RU" sz="1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 Если определенная «формула» сработала один раз, естественным побуждением является повторение того, что оказалось успешным.</a:t>
            </a:r>
          </a:p>
          <a:p>
            <a:r>
              <a:rPr lang="ru-RU" altLang="ru-RU" sz="1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Тем не менее, это оказывается большой ошибкой, поскольку полевые условия являются динамическими, и то, что сработало для нас однажды, не обязательно будет работать на нас снова.</a:t>
            </a:r>
          </a:p>
          <a:p>
            <a:endParaRPr lang="ru-RU" altLang="ru-RU" sz="16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Не придерживайтесь одной формулы или общей рекомендации. Основывайте свои программы удобрений на конкретных потребностях в питательных веществах для конкретной культуры, реальных полевых данных и местных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10756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12718</TotalTime>
  <Words>2908</Words>
  <Application>Microsoft Office PowerPoint</Application>
  <PresentationFormat>Экран (4:3)</PresentationFormat>
  <Paragraphs>881</Paragraphs>
  <Slides>62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1" baseType="lpstr">
      <vt:lpstr>SimSun</vt:lpstr>
      <vt:lpstr>Arial</vt:lpstr>
      <vt:lpstr>AWMRFM+PFDinTextCompPro-Medium</vt:lpstr>
      <vt:lpstr>BMUMIJ+PFDinTextCompPro-Regular</vt:lpstr>
      <vt:lpstr>Calibri</vt:lpstr>
      <vt:lpstr>Myriad Hebrew</vt:lpstr>
      <vt:lpstr>Times New Roman</vt:lpstr>
      <vt:lpstr>Wingdings</vt:lpstr>
      <vt:lpstr>Тема Office</vt:lpstr>
      <vt:lpstr>Эффективное минеральное питание земляники от компании ЕвроХим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Предложения по оптимизации системы удобрения в ООО «Райгород»</dc:title>
  <dc:creator>Андреев Антон Андреевич</dc:creator>
  <cp:lastModifiedBy>Визирская Мария Михайловна \ Mariya Vizirskaya</cp:lastModifiedBy>
  <cp:revision>671</cp:revision>
  <cp:lastPrinted>2015-10-08T08:48:09Z</cp:lastPrinted>
  <dcterms:created xsi:type="dcterms:W3CDTF">2015-10-05T05:57:38Z</dcterms:created>
  <dcterms:modified xsi:type="dcterms:W3CDTF">2020-02-28T08:16:49Z</dcterms:modified>
</cp:coreProperties>
</file>